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29" r:id="rId2"/>
    <p:sldId id="320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28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23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orient="horz" pos="577" userDrawn="1">
          <p15:clr>
            <a:srgbClr val="A4A3A4"/>
          </p15:clr>
        </p15:guide>
        <p15:guide id="6" orient="horz" pos="894" userDrawn="1">
          <p15:clr>
            <a:srgbClr val="A4A3A4"/>
          </p15:clr>
        </p15:guide>
        <p15:guide id="7" orient="horz" pos="395" userDrawn="1">
          <p15:clr>
            <a:srgbClr val="A4A3A4"/>
          </p15:clr>
        </p15:guide>
        <p15:guide id="8" orient="horz" pos="2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F4EA"/>
    <a:srgbClr val="29BCE4"/>
    <a:srgbClr val="39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281" autoAdjust="0"/>
  </p:normalViewPr>
  <p:slideViewPr>
    <p:cSldViewPr snapToObjects="1">
      <p:cViewPr varScale="1">
        <p:scale>
          <a:sx n="128" d="100"/>
          <a:sy n="128" d="100"/>
        </p:scale>
        <p:origin x="138" y="174"/>
      </p:cViewPr>
      <p:guideLst>
        <p:guide orient="horz" pos="1620"/>
        <p:guide pos="2880"/>
        <p:guide orient="horz" pos="123"/>
        <p:guide pos="158"/>
        <p:guide orient="horz" pos="577"/>
        <p:guide orient="horz" pos="894"/>
        <p:guide orient="horz" pos="395"/>
        <p:guide orient="horz"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59" d="100"/>
          <a:sy n="59" d="100"/>
        </p:scale>
        <p:origin x="-323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78964-4675-4A0C-AC0B-A15EE160B2B8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DAC33-2E58-4E94-8402-76CC4DDF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105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CB37F-D463-461D-BC76-FA1F70830826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DCFEB-AA16-4715-8E3F-D96790FB83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1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CBC26-1C57-4255-A9F3-BDCA7470E07D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755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690938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9402" y="3691244"/>
            <a:ext cx="9153402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66112"/>
            <a:ext cx="7772400" cy="6908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56971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483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20" y="3984007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31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3720016"/>
            <a:ext cx="9153401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-9525" y="1"/>
            <a:ext cx="9163050" cy="3720016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3" descr="D:\Проекты_2023\презентация\Безымянный-1-06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45875" y="-125857"/>
            <a:ext cx="145225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0992" y="3862221"/>
            <a:ext cx="7772400" cy="1192230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 2. Название раздела</a:t>
            </a:r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8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36512" y="-1"/>
            <a:ext cx="9180512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51520" y="843558"/>
            <a:ext cx="4244280" cy="37510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648200" y="843558"/>
            <a:ext cx="4244280" cy="37510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6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36512" y="-1"/>
            <a:ext cx="9180512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51520" y="843558"/>
            <a:ext cx="4244280" cy="3751065"/>
          </a:xfrm>
        </p:spPr>
        <p:txBody>
          <a:bodyPr/>
          <a:lstStyle>
            <a:lvl1pPr>
              <a:defRPr sz="2800"/>
            </a:lvl1pPr>
            <a:lvl2pPr marL="0">
              <a:defRPr sz="2400"/>
            </a:lvl2pPr>
            <a:lvl3pPr marL="0">
              <a:defRPr sz="2000"/>
            </a:lvl3pPr>
            <a:lvl4pPr marL="0">
              <a:defRPr sz="1800"/>
            </a:lvl4pPr>
            <a:lvl5pPr marL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648200" y="843558"/>
            <a:ext cx="4244280" cy="3751065"/>
          </a:xfrm>
        </p:spPr>
        <p:txBody>
          <a:bodyPr/>
          <a:lstStyle>
            <a:lvl1pPr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75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>
          <a:xfrm>
            <a:off x="-1410" y="4006778"/>
            <a:ext cx="1621082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7524328" y="1131590"/>
            <a:ext cx="1637682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5" hasCustomPrompt="1"/>
          </p:nvPr>
        </p:nvSpPr>
        <p:spPr>
          <a:xfrm>
            <a:off x="422" y="3420990"/>
            <a:ext cx="1619250" cy="585788"/>
          </a:xfrm>
        </p:spPr>
        <p:txBody>
          <a:bodyPr anchor="b"/>
          <a:lstStyle>
            <a:lvl4pPr marL="0">
              <a:defRPr/>
            </a:lvl4pPr>
          </a:lstStyle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7522544" y="543599"/>
            <a:ext cx="1619250" cy="585788"/>
          </a:xfrm>
        </p:spPr>
        <p:txBody>
          <a:bodyPr anchor="b"/>
          <a:lstStyle>
            <a:lvl4pPr marL="0">
              <a:defRPr/>
            </a:lvl4pPr>
          </a:lstStyle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7"/>
          </p:nvPr>
        </p:nvSpPr>
        <p:spPr>
          <a:xfrm>
            <a:off x="1619250" y="542925"/>
            <a:ext cx="2735263" cy="4056063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8"/>
          </p:nvPr>
        </p:nvSpPr>
        <p:spPr>
          <a:xfrm>
            <a:off x="4789065" y="542131"/>
            <a:ext cx="2735263" cy="4056063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2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дин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-125514" y="195486"/>
            <a:ext cx="9057984" cy="4845620"/>
            <a:chOff x="-125514" y="195486"/>
            <a:chExt cx="9057984" cy="4845620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-125514" y="195486"/>
              <a:ext cx="9036000" cy="396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" dirty="0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 rot="16200000">
              <a:off x="6482817" y="2595436"/>
              <a:ext cx="4845620" cy="45719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 userDrawn="1"/>
          </p:nvSpPr>
          <p:spPr>
            <a:xfrm>
              <a:off x="8028383" y="4659982"/>
              <a:ext cx="904087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>
          <a:xfrm>
            <a:off x="250825" y="411163"/>
            <a:ext cx="8497888" cy="417671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1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1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771550"/>
            <a:ext cx="4245868" cy="47982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51520" y="1347614"/>
            <a:ext cx="4245868" cy="3247008"/>
          </a:xfrm>
        </p:spPr>
        <p:txBody>
          <a:bodyPr/>
          <a:lstStyle>
            <a:lvl1pPr>
              <a:defRPr sz="24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771550"/>
            <a:ext cx="4247454" cy="47982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645026" y="1347614"/>
            <a:ext cx="4247454" cy="3247008"/>
          </a:xfrm>
        </p:spPr>
        <p:txBody>
          <a:bodyPr/>
          <a:lstStyle>
            <a:lvl1pPr>
              <a:defRPr sz="2400"/>
            </a:lvl1pPr>
            <a:lvl2pPr>
              <a:spcBef>
                <a:spcPts val="0"/>
              </a:spcBef>
              <a:defRPr sz="2000"/>
            </a:lvl2pPr>
            <a:lvl3pPr>
              <a:spcBef>
                <a:spcPts val="0"/>
              </a:spcBef>
              <a:defRPr sz="1800"/>
            </a:lvl3pPr>
            <a:lvl4pPr>
              <a:spcBef>
                <a:spcPts val="0"/>
              </a:spcBef>
              <a:defRPr sz="1600"/>
            </a:lvl4pPr>
            <a:lvl5pPr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25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-1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057"/>
            <a:ext cx="8640960" cy="518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637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7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04787"/>
            <a:ext cx="321399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31743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1" y="1076326"/>
            <a:ext cx="321399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06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1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3691244"/>
            <a:ext cx="9144000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pic>
        <p:nvPicPr>
          <p:cNvPr id="13" name="Picture 3" descr="D:\Проекты_2023\презентация\Безымянный-1-06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45872" y="-154629"/>
            <a:ext cx="145225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9144000" cy="3691245"/>
          </a:xfrm>
          <a:solidFill>
            <a:schemeClr val="accent3">
              <a:lumMod val="85000"/>
            </a:schemeClr>
          </a:solidFill>
        </p:spPr>
        <p:txBody>
          <a:bodyPr/>
          <a:lstStyle>
            <a:lvl1pPr>
              <a:defRPr lang="ru-RU"/>
            </a:lvl1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66112"/>
            <a:ext cx="7772400" cy="69085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56971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483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11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020" y="3984007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57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-1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18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572000" y="699542"/>
            <a:ext cx="4320480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2"/>
          </p:nvPr>
        </p:nvSpPr>
        <p:spPr>
          <a:xfrm>
            <a:off x="4650555" y="771550"/>
            <a:ext cx="4169917" cy="38224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51520" y="843558"/>
            <a:ext cx="4244280" cy="3751065"/>
          </a:xfrm>
        </p:spPr>
        <p:txBody>
          <a:bodyPr/>
          <a:lstStyle>
            <a:lvl1pPr>
              <a:defRPr sz="2800"/>
            </a:lvl1pPr>
            <a:lvl2pPr marL="0">
              <a:defRPr sz="2400"/>
            </a:lvl2pPr>
            <a:lvl3pPr marL="0">
              <a:defRPr sz="2000"/>
            </a:lvl3pPr>
            <a:lvl4pPr marL="0">
              <a:defRPr sz="1800"/>
            </a:lvl4pPr>
            <a:lvl5pPr marL="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9029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льзовательский маке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Проекты_2023\презентация\ajy-04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6" t="55565" r="2859" b="17462"/>
          <a:stretch/>
        </p:blipFill>
        <p:spPr bwMode="auto">
          <a:xfrm>
            <a:off x="-9402" y="2101411"/>
            <a:ext cx="4567299" cy="1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-7776" y="2070125"/>
            <a:ext cx="4567299" cy="1452256"/>
          </a:xfrm>
          <a:prstGeom prst="rect">
            <a:avLst/>
          </a:prstGeom>
          <a:solidFill>
            <a:srgbClr val="39B8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4572000" y="699542"/>
            <a:ext cx="4320480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2"/>
          </p:nvPr>
        </p:nvSpPr>
        <p:spPr>
          <a:xfrm>
            <a:off x="4650555" y="771550"/>
            <a:ext cx="4169917" cy="38224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0992" y="2243616"/>
            <a:ext cx="7772400" cy="1192230"/>
          </a:xfrm>
        </p:spPr>
        <p:txBody>
          <a:bodyPr anchor="ctr">
            <a:normAutofit/>
          </a:bodyPr>
          <a:lstStyle>
            <a:lvl1pPr algn="l">
              <a:defRPr sz="2800" b="1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64772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3126924" y="0"/>
            <a:ext cx="6007674" cy="5158741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674" h="5158741">
                <a:moveTo>
                  <a:pt x="0" y="7620"/>
                </a:moveTo>
                <a:lnTo>
                  <a:pt x="6003847" y="0"/>
                </a:lnTo>
                <a:cubicBezTo>
                  <a:pt x="6005123" y="285756"/>
                  <a:pt x="6006398" y="571511"/>
                  <a:pt x="6007674" y="857267"/>
                </a:cubicBezTo>
                <a:lnTo>
                  <a:pt x="6007674" y="5143501"/>
                </a:lnTo>
                <a:lnTo>
                  <a:pt x="6007674" y="5143501"/>
                </a:lnTo>
                <a:lnTo>
                  <a:pt x="2929907" y="5158741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rot="3632360">
            <a:off x="1584611" y="2603192"/>
            <a:ext cx="6013440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575580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684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483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90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-3827" y="-27104"/>
            <a:ext cx="6033823" cy="5177838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9107763 w 9107763"/>
              <a:gd name="connsiteY6" fmla="*/ 0 h 5185845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6179782 w 9107763"/>
              <a:gd name="connsiteY6" fmla="*/ 5177838 h 5185845"/>
              <a:gd name="connsiteX7" fmla="*/ 9107763 w 9107763"/>
              <a:gd name="connsiteY7" fmla="*/ 0 h 5185845"/>
              <a:gd name="connsiteX0" fmla="*/ 6033823 w 6033823"/>
              <a:gd name="connsiteY0" fmla="*/ 0 h 5177838"/>
              <a:gd name="connsiteX1" fmla="*/ 0 w 6033823"/>
              <a:gd name="connsiteY1" fmla="*/ 27104 h 5177838"/>
              <a:gd name="connsiteX2" fmla="*/ 3827 w 6033823"/>
              <a:gd name="connsiteY2" fmla="*/ 884371 h 5177838"/>
              <a:gd name="connsiteX3" fmla="*/ 3827 w 6033823"/>
              <a:gd name="connsiteY3" fmla="*/ 5170605 h 5177838"/>
              <a:gd name="connsiteX4" fmla="*/ 3827 w 6033823"/>
              <a:gd name="connsiteY4" fmla="*/ 5170605 h 5177838"/>
              <a:gd name="connsiteX5" fmla="*/ 3105842 w 6033823"/>
              <a:gd name="connsiteY5" fmla="*/ 5177838 h 5177838"/>
              <a:gd name="connsiteX6" fmla="*/ 6033823 w 6033823"/>
              <a:gd name="connsiteY6" fmla="*/ 0 h 51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3823" h="5177838">
                <a:moveTo>
                  <a:pt x="6033823" y="0"/>
                </a:moveTo>
                <a:lnTo>
                  <a:pt x="0" y="27104"/>
                </a:lnTo>
                <a:cubicBezTo>
                  <a:pt x="1276" y="312860"/>
                  <a:pt x="2551" y="598615"/>
                  <a:pt x="3827" y="884371"/>
                </a:cubicBezTo>
                <a:lnTo>
                  <a:pt x="3827" y="5170605"/>
                </a:lnTo>
                <a:lnTo>
                  <a:pt x="3827" y="5170605"/>
                </a:lnTo>
                <a:lnTo>
                  <a:pt x="3105842" y="5177838"/>
                </a:lnTo>
                <a:lnTo>
                  <a:pt x="6033823" y="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 rot="17967640" flipV="1">
            <a:off x="1565280" y="2579598"/>
            <a:ext cx="6013440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2460" y="2602457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8021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152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534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>
          <a:xfrm>
            <a:off x="-3827" y="-27104"/>
            <a:ext cx="5535983" cy="5177838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9107763 w 9107763"/>
              <a:gd name="connsiteY6" fmla="*/ 0 h 5185845"/>
              <a:gd name="connsiteX0" fmla="*/ 9107763 w 9107763"/>
              <a:gd name="connsiteY0" fmla="*/ 0 h 5185845"/>
              <a:gd name="connsiteX1" fmla="*/ 3073940 w 9107763"/>
              <a:gd name="connsiteY1" fmla="*/ 27104 h 5185845"/>
              <a:gd name="connsiteX2" fmla="*/ 3077767 w 9107763"/>
              <a:gd name="connsiteY2" fmla="*/ 884371 h 5185845"/>
              <a:gd name="connsiteX3" fmla="*/ 3077767 w 9107763"/>
              <a:gd name="connsiteY3" fmla="*/ 5170605 h 5185845"/>
              <a:gd name="connsiteX4" fmla="*/ 3077767 w 9107763"/>
              <a:gd name="connsiteY4" fmla="*/ 5170605 h 5185845"/>
              <a:gd name="connsiteX5" fmla="*/ 0 w 9107763"/>
              <a:gd name="connsiteY5" fmla="*/ 5185845 h 5185845"/>
              <a:gd name="connsiteX6" fmla="*/ 6179782 w 9107763"/>
              <a:gd name="connsiteY6" fmla="*/ 5177838 h 5185845"/>
              <a:gd name="connsiteX7" fmla="*/ 9107763 w 9107763"/>
              <a:gd name="connsiteY7" fmla="*/ 0 h 5185845"/>
              <a:gd name="connsiteX0" fmla="*/ 6033823 w 6033823"/>
              <a:gd name="connsiteY0" fmla="*/ 0 h 5177838"/>
              <a:gd name="connsiteX1" fmla="*/ 0 w 6033823"/>
              <a:gd name="connsiteY1" fmla="*/ 27104 h 5177838"/>
              <a:gd name="connsiteX2" fmla="*/ 3827 w 6033823"/>
              <a:gd name="connsiteY2" fmla="*/ 884371 h 5177838"/>
              <a:gd name="connsiteX3" fmla="*/ 3827 w 6033823"/>
              <a:gd name="connsiteY3" fmla="*/ 5170605 h 5177838"/>
              <a:gd name="connsiteX4" fmla="*/ 3827 w 6033823"/>
              <a:gd name="connsiteY4" fmla="*/ 5170605 h 5177838"/>
              <a:gd name="connsiteX5" fmla="*/ 3105842 w 6033823"/>
              <a:gd name="connsiteY5" fmla="*/ 5177838 h 5177838"/>
              <a:gd name="connsiteX6" fmla="*/ 6033823 w 6033823"/>
              <a:gd name="connsiteY6" fmla="*/ 0 h 5177838"/>
              <a:gd name="connsiteX0" fmla="*/ 5535983 w 5535983"/>
              <a:gd name="connsiteY0" fmla="*/ 0 h 5177838"/>
              <a:gd name="connsiteX1" fmla="*/ 0 w 5535983"/>
              <a:gd name="connsiteY1" fmla="*/ 27104 h 5177838"/>
              <a:gd name="connsiteX2" fmla="*/ 3827 w 5535983"/>
              <a:gd name="connsiteY2" fmla="*/ 884371 h 5177838"/>
              <a:gd name="connsiteX3" fmla="*/ 3827 w 5535983"/>
              <a:gd name="connsiteY3" fmla="*/ 5170605 h 5177838"/>
              <a:gd name="connsiteX4" fmla="*/ 3827 w 5535983"/>
              <a:gd name="connsiteY4" fmla="*/ 5170605 h 5177838"/>
              <a:gd name="connsiteX5" fmla="*/ 3105842 w 5535983"/>
              <a:gd name="connsiteY5" fmla="*/ 5177838 h 5177838"/>
              <a:gd name="connsiteX6" fmla="*/ 5535983 w 5535983"/>
              <a:gd name="connsiteY6" fmla="*/ 0 h 5177838"/>
              <a:gd name="connsiteX0" fmla="*/ 5535983 w 5535983"/>
              <a:gd name="connsiteY0" fmla="*/ 0 h 5177838"/>
              <a:gd name="connsiteX1" fmla="*/ 0 w 5535983"/>
              <a:gd name="connsiteY1" fmla="*/ 27104 h 5177838"/>
              <a:gd name="connsiteX2" fmla="*/ 3827 w 5535983"/>
              <a:gd name="connsiteY2" fmla="*/ 884371 h 5177838"/>
              <a:gd name="connsiteX3" fmla="*/ 3827 w 5535983"/>
              <a:gd name="connsiteY3" fmla="*/ 5170605 h 5177838"/>
              <a:gd name="connsiteX4" fmla="*/ 3827 w 5535983"/>
              <a:gd name="connsiteY4" fmla="*/ 5170605 h 5177838"/>
              <a:gd name="connsiteX5" fmla="*/ 2602922 w 5535983"/>
              <a:gd name="connsiteY5" fmla="*/ 5177838 h 5177838"/>
              <a:gd name="connsiteX6" fmla="*/ 5535983 w 5535983"/>
              <a:gd name="connsiteY6" fmla="*/ 0 h 517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5983" h="5177838">
                <a:moveTo>
                  <a:pt x="5535983" y="0"/>
                </a:moveTo>
                <a:lnTo>
                  <a:pt x="0" y="27104"/>
                </a:lnTo>
                <a:cubicBezTo>
                  <a:pt x="1276" y="312860"/>
                  <a:pt x="2551" y="598615"/>
                  <a:pt x="3827" y="884371"/>
                </a:cubicBezTo>
                <a:lnTo>
                  <a:pt x="3827" y="5170605"/>
                </a:lnTo>
                <a:lnTo>
                  <a:pt x="3827" y="5170605"/>
                </a:lnTo>
                <a:lnTo>
                  <a:pt x="2602922" y="5177838"/>
                </a:lnTo>
                <a:lnTo>
                  <a:pt x="5535983" y="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82460" y="2602457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8021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51520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роекты_2023\презентация\ajy-0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53" t="55565" r="16830" b="17462"/>
          <a:stretch/>
        </p:blipFill>
        <p:spPr bwMode="auto">
          <a:xfrm rot="17959578">
            <a:off x="1174092" y="2378356"/>
            <a:ext cx="6253155" cy="44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 rot="17967640" flipV="1">
            <a:off x="1213451" y="2339654"/>
            <a:ext cx="6217196" cy="458668"/>
          </a:xfrm>
          <a:custGeom>
            <a:avLst/>
            <a:gdLst>
              <a:gd name="connsiteX0" fmla="*/ 0 w 6013440"/>
              <a:gd name="connsiteY0" fmla="*/ 0 h 443768"/>
              <a:gd name="connsiteX1" fmla="*/ 6013440 w 6013440"/>
              <a:gd name="connsiteY1" fmla="*/ 0 h 443768"/>
              <a:gd name="connsiteX2" fmla="*/ 6013440 w 6013440"/>
              <a:gd name="connsiteY2" fmla="*/ 443768 h 443768"/>
              <a:gd name="connsiteX3" fmla="*/ 0 w 6013440"/>
              <a:gd name="connsiteY3" fmla="*/ 443768 h 443768"/>
              <a:gd name="connsiteX4" fmla="*/ 0 w 6013440"/>
              <a:gd name="connsiteY4" fmla="*/ 0 h 443768"/>
              <a:gd name="connsiteX0" fmla="*/ 175654 w 6189094"/>
              <a:gd name="connsiteY0" fmla="*/ 0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175654 w 6189094"/>
              <a:gd name="connsiteY4" fmla="*/ 0 h 447198"/>
              <a:gd name="connsiteX0" fmla="*/ 249042 w 6189094"/>
              <a:gd name="connsiteY0" fmla="*/ 9869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249042 w 6189094"/>
              <a:gd name="connsiteY4" fmla="*/ 9869 h 447198"/>
              <a:gd name="connsiteX0" fmla="*/ 249042 w 6189094"/>
              <a:gd name="connsiteY0" fmla="*/ 9869 h 450855"/>
              <a:gd name="connsiteX1" fmla="*/ 6189094 w 6189094"/>
              <a:gd name="connsiteY1" fmla="*/ 0 h 450855"/>
              <a:gd name="connsiteX2" fmla="*/ 5963997 w 6189094"/>
              <a:gd name="connsiteY2" fmla="*/ 450855 h 450855"/>
              <a:gd name="connsiteX3" fmla="*/ 0 w 6189094"/>
              <a:gd name="connsiteY3" fmla="*/ 447198 h 450855"/>
              <a:gd name="connsiteX4" fmla="*/ 249042 w 6189094"/>
              <a:gd name="connsiteY4" fmla="*/ 9869 h 450855"/>
              <a:gd name="connsiteX0" fmla="*/ 249042 w 6192475"/>
              <a:gd name="connsiteY0" fmla="*/ 15855 h 456841"/>
              <a:gd name="connsiteX1" fmla="*/ 6192475 w 6192475"/>
              <a:gd name="connsiteY1" fmla="*/ 0 h 456841"/>
              <a:gd name="connsiteX2" fmla="*/ 5963997 w 6192475"/>
              <a:gd name="connsiteY2" fmla="*/ 456841 h 456841"/>
              <a:gd name="connsiteX3" fmla="*/ 0 w 6192475"/>
              <a:gd name="connsiteY3" fmla="*/ 453184 h 456841"/>
              <a:gd name="connsiteX4" fmla="*/ 249042 w 6192475"/>
              <a:gd name="connsiteY4" fmla="*/ 15855 h 456841"/>
              <a:gd name="connsiteX0" fmla="*/ 249042 w 6217196"/>
              <a:gd name="connsiteY0" fmla="*/ 17682 h 458668"/>
              <a:gd name="connsiteX1" fmla="*/ 6217196 w 6217196"/>
              <a:gd name="connsiteY1" fmla="*/ 0 h 458668"/>
              <a:gd name="connsiteX2" fmla="*/ 5963997 w 6217196"/>
              <a:gd name="connsiteY2" fmla="*/ 458668 h 458668"/>
              <a:gd name="connsiteX3" fmla="*/ 0 w 6217196"/>
              <a:gd name="connsiteY3" fmla="*/ 455011 h 458668"/>
              <a:gd name="connsiteX4" fmla="*/ 249042 w 6217196"/>
              <a:gd name="connsiteY4" fmla="*/ 17682 h 4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7196" h="458668">
                <a:moveTo>
                  <a:pt x="249042" y="17682"/>
                </a:moveTo>
                <a:lnTo>
                  <a:pt x="6217196" y="0"/>
                </a:lnTo>
                <a:lnTo>
                  <a:pt x="5963997" y="458668"/>
                </a:lnTo>
                <a:lnTo>
                  <a:pt x="0" y="455011"/>
                </a:lnTo>
                <a:lnTo>
                  <a:pt x="249042" y="17682"/>
                </a:lnTo>
                <a:close/>
              </a:path>
            </a:pathLst>
          </a:custGeom>
          <a:solidFill>
            <a:srgbClr val="39B8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315621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/>
          <p:cNvSpPr>
            <a:spLocks noGrp="1"/>
          </p:cNvSpPr>
          <p:nvPr>
            <p:ph type="pic" sz="quarter" idx="11"/>
          </p:nvPr>
        </p:nvSpPr>
        <p:spPr>
          <a:xfrm>
            <a:off x="3126924" y="0"/>
            <a:ext cx="6007674" cy="5158741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674" h="5158741">
                <a:moveTo>
                  <a:pt x="0" y="7620"/>
                </a:moveTo>
                <a:lnTo>
                  <a:pt x="6003847" y="0"/>
                </a:lnTo>
                <a:cubicBezTo>
                  <a:pt x="6005123" y="285756"/>
                  <a:pt x="6006398" y="571511"/>
                  <a:pt x="6007674" y="857267"/>
                </a:cubicBezTo>
                <a:lnTo>
                  <a:pt x="6007674" y="5143501"/>
                </a:lnTo>
                <a:lnTo>
                  <a:pt x="6007674" y="5143501"/>
                </a:lnTo>
                <a:lnTo>
                  <a:pt x="2929907" y="5158741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959" y="2602457"/>
            <a:ext cx="4176464" cy="172819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303772"/>
            <a:ext cx="6400800" cy="420584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3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61621" y="121822"/>
            <a:ext cx="2637656" cy="93610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Проекты_2023\презентация\ajy-0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53" t="55565" r="16830" b="17462"/>
          <a:stretch/>
        </p:blipFill>
        <p:spPr bwMode="auto">
          <a:xfrm rot="3640422" flipV="1">
            <a:off x="1220693" y="2394518"/>
            <a:ext cx="6253155" cy="4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 rot="3632360">
            <a:off x="1213182" y="2349590"/>
            <a:ext cx="6255357" cy="446762"/>
          </a:xfrm>
          <a:custGeom>
            <a:avLst/>
            <a:gdLst>
              <a:gd name="connsiteX0" fmla="*/ 0 w 6013440"/>
              <a:gd name="connsiteY0" fmla="*/ 0 h 443768"/>
              <a:gd name="connsiteX1" fmla="*/ 6013440 w 6013440"/>
              <a:gd name="connsiteY1" fmla="*/ 0 h 443768"/>
              <a:gd name="connsiteX2" fmla="*/ 6013440 w 6013440"/>
              <a:gd name="connsiteY2" fmla="*/ 443768 h 443768"/>
              <a:gd name="connsiteX3" fmla="*/ 0 w 6013440"/>
              <a:gd name="connsiteY3" fmla="*/ 443768 h 443768"/>
              <a:gd name="connsiteX4" fmla="*/ 0 w 6013440"/>
              <a:gd name="connsiteY4" fmla="*/ 0 h 443768"/>
              <a:gd name="connsiteX0" fmla="*/ 175654 w 6189094"/>
              <a:gd name="connsiteY0" fmla="*/ 0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175654 w 6189094"/>
              <a:gd name="connsiteY4" fmla="*/ 0 h 447198"/>
              <a:gd name="connsiteX0" fmla="*/ 249042 w 6189094"/>
              <a:gd name="connsiteY0" fmla="*/ 9869 h 447198"/>
              <a:gd name="connsiteX1" fmla="*/ 6189094 w 6189094"/>
              <a:gd name="connsiteY1" fmla="*/ 0 h 447198"/>
              <a:gd name="connsiteX2" fmla="*/ 6189094 w 6189094"/>
              <a:gd name="connsiteY2" fmla="*/ 443768 h 447198"/>
              <a:gd name="connsiteX3" fmla="*/ 0 w 6189094"/>
              <a:gd name="connsiteY3" fmla="*/ 447198 h 447198"/>
              <a:gd name="connsiteX4" fmla="*/ 249042 w 6189094"/>
              <a:gd name="connsiteY4" fmla="*/ 9869 h 447198"/>
              <a:gd name="connsiteX0" fmla="*/ 249042 w 6189094"/>
              <a:gd name="connsiteY0" fmla="*/ 9869 h 450855"/>
              <a:gd name="connsiteX1" fmla="*/ 6189094 w 6189094"/>
              <a:gd name="connsiteY1" fmla="*/ 0 h 450855"/>
              <a:gd name="connsiteX2" fmla="*/ 5963997 w 6189094"/>
              <a:gd name="connsiteY2" fmla="*/ 450855 h 450855"/>
              <a:gd name="connsiteX3" fmla="*/ 0 w 6189094"/>
              <a:gd name="connsiteY3" fmla="*/ 447198 h 450855"/>
              <a:gd name="connsiteX4" fmla="*/ 249042 w 6189094"/>
              <a:gd name="connsiteY4" fmla="*/ 9869 h 450855"/>
              <a:gd name="connsiteX0" fmla="*/ 249042 w 6192475"/>
              <a:gd name="connsiteY0" fmla="*/ 15855 h 456841"/>
              <a:gd name="connsiteX1" fmla="*/ 6192475 w 6192475"/>
              <a:gd name="connsiteY1" fmla="*/ 0 h 456841"/>
              <a:gd name="connsiteX2" fmla="*/ 5963997 w 6192475"/>
              <a:gd name="connsiteY2" fmla="*/ 456841 h 456841"/>
              <a:gd name="connsiteX3" fmla="*/ 0 w 6192475"/>
              <a:gd name="connsiteY3" fmla="*/ 453184 h 456841"/>
              <a:gd name="connsiteX4" fmla="*/ 249042 w 6192475"/>
              <a:gd name="connsiteY4" fmla="*/ 15855 h 456841"/>
              <a:gd name="connsiteX0" fmla="*/ 249042 w 6217196"/>
              <a:gd name="connsiteY0" fmla="*/ 17682 h 458668"/>
              <a:gd name="connsiteX1" fmla="*/ 6217196 w 6217196"/>
              <a:gd name="connsiteY1" fmla="*/ 0 h 458668"/>
              <a:gd name="connsiteX2" fmla="*/ 5963997 w 6217196"/>
              <a:gd name="connsiteY2" fmla="*/ 458668 h 458668"/>
              <a:gd name="connsiteX3" fmla="*/ 0 w 6217196"/>
              <a:gd name="connsiteY3" fmla="*/ 455011 h 458668"/>
              <a:gd name="connsiteX4" fmla="*/ 249042 w 6217196"/>
              <a:gd name="connsiteY4" fmla="*/ 17682 h 45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7196" h="458668">
                <a:moveTo>
                  <a:pt x="249042" y="17682"/>
                </a:moveTo>
                <a:lnTo>
                  <a:pt x="6217196" y="0"/>
                </a:lnTo>
                <a:lnTo>
                  <a:pt x="5963997" y="458668"/>
                </a:lnTo>
                <a:lnTo>
                  <a:pt x="0" y="455011"/>
                </a:lnTo>
                <a:lnTo>
                  <a:pt x="249042" y="17682"/>
                </a:lnTo>
                <a:close/>
              </a:path>
            </a:pathLst>
          </a:custGeom>
          <a:solidFill>
            <a:srgbClr val="39B8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219304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42315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690"/>
            <a:ext cx="8640960" cy="5188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472" y="843558"/>
            <a:ext cx="8640960" cy="375106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1009C-9BFC-45FF-968F-8B685FBF9C1F}" type="slidenum">
              <a:rPr lang="ru-RU" smtClean="0"/>
              <a:t>‹#›</a:t>
            </a:fld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-108520" y="639464"/>
            <a:ext cx="9040990" cy="4401642"/>
            <a:chOff x="-108520" y="639464"/>
            <a:chExt cx="9040990" cy="4401642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108520" y="639465"/>
              <a:ext cx="9036000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" dirty="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 rot="16200000">
              <a:off x="6709665" y="2822285"/>
              <a:ext cx="4401642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8028383" y="4659982"/>
              <a:ext cx="904087" cy="36000"/>
            </a:xfrm>
            <a:prstGeom prst="rect">
              <a:avLst/>
            </a:prstGeom>
            <a:solidFill>
              <a:srgbClr val="39B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9099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2117758"/>
            <a:ext cx="9153401" cy="1452256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pic>
        <p:nvPicPr>
          <p:cNvPr id="12" name="Picture 3" descr="D:\Проекты_2023\презентация\Безымянный-1-06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45874" y="-1728115"/>
            <a:ext cx="1452256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исунок 9"/>
          <p:cNvSpPr>
            <a:spLocks noGrp="1"/>
          </p:cNvSpPr>
          <p:nvPr>
            <p:ph type="pic" sz="quarter" idx="13"/>
          </p:nvPr>
        </p:nvSpPr>
        <p:spPr>
          <a:xfrm>
            <a:off x="3073314" y="-46034"/>
            <a:ext cx="6061284" cy="5204775"/>
          </a:xfrm>
          <a:custGeom>
            <a:avLst/>
            <a:gdLst>
              <a:gd name="connsiteX0" fmla="*/ 0 w 8667054"/>
              <a:gd name="connsiteY0" fmla="*/ 0 h 5143501"/>
              <a:gd name="connsiteX1" fmla="*/ 780978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4286234 h 5143501"/>
              <a:gd name="connsiteX7" fmla="*/ 0 w 8667054"/>
              <a:gd name="connsiteY7" fmla="*/ 0 h 5143501"/>
              <a:gd name="connsiteX0" fmla="*/ 7620 w 8674674"/>
              <a:gd name="connsiteY0" fmla="*/ 0 h 5143501"/>
              <a:gd name="connsiteX1" fmla="*/ 8670847 w 8674674"/>
              <a:gd name="connsiteY1" fmla="*/ 0 h 5143501"/>
              <a:gd name="connsiteX2" fmla="*/ 8674674 w 8674674"/>
              <a:gd name="connsiteY2" fmla="*/ 857267 h 5143501"/>
              <a:gd name="connsiteX3" fmla="*/ 8674674 w 8674674"/>
              <a:gd name="connsiteY3" fmla="*/ 5143501 h 5143501"/>
              <a:gd name="connsiteX4" fmla="*/ 8674674 w 8674674"/>
              <a:gd name="connsiteY4" fmla="*/ 5143501 h 5143501"/>
              <a:gd name="connsiteX5" fmla="*/ 864887 w 8674674"/>
              <a:gd name="connsiteY5" fmla="*/ 5143501 h 5143501"/>
              <a:gd name="connsiteX6" fmla="*/ 0 w 8674674"/>
              <a:gd name="connsiteY6" fmla="*/ 1680194 h 5143501"/>
              <a:gd name="connsiteX7" fmla="*/ 7620 w 8674674"/>
              <a:gd name="connsiteY7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85726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43501"/>
              <a:gd name="connsiteX1" fmla="*/ 8663227 w 8667054"/>
              <a:gd name="connsiteY1" fmla="*/ 0 h 5143501"/>
              <a:gd name="connsiteX2" fmla="*/ 8667054 w 8667054"/>
              <a:gd name="connsiteY2" fmla="*/ 857267 h 5143501"/>
              <a:gd name="connsiteX3" fmla="*/ 8667054 w 8667054"/>
              <a:gd name="connsiteY3" fmla="*/ 5143501 h 5143501"/>
              <a:gd name="connsiteX4" fmla="*/ 8667054 w 8667054"/>
              <a:gd name="connsiteY4" fmla="*/ 5143501 h 5143501"/>
              <a:gd name="connsiteX5" fmla="*/ 4118627 w 8667054"/>
              <a:gd name="connsiteY5" fmla="*/ 5143501 h 5143501"/>
              <a:gd name="connsiteX6" fmla="*/ 0 w 8667054"/>
              <a:gd name="connsiteY6" fmla="*/ 0 h 5143501"/>
              <a:gd name="connsiteX0" fmla="*/ 0 w 8667054"/>
              <a:gd name="connsiteY0" fmla="*/ 0 h 5158741"/>
              <a:gd name="connsiteX1" fmla="*/ 8663227 w 8667054"/>
              <a:gd name="connsiteY1" fmla="*/ 0 h 5158741"/>
              <a:gd name="connsiteX2" fmla="*/ 8667054 w 8667054"/>
              <a:gd name="connsiteY2" fmla="*/ 857267 h 5158741"/>
              <a:gd name="connsiteX3" fmla="*/ 8667054 w 8667054"/>
              <a:gd name="connsiteY3" fmla="*/ 5143501 h 5158741"/>
              <a:gd name="connsiteX4" fmla="*/ 8667054 w 8667054"/>
              <a:gd name="connsiteY4" fmla="*/ 5143501 h 5158741"/>
              <a:gd name="connsiteX5" fmla="*/ 5589287 w 8667054"/>
              <a:gd name="connsiteY5" fmla="*/ 5158741 h 5158741"/>
              <a:gd name="connsiteX6" fmla="*/ 0 w 8667054"/>
              <a:gd name="connsiteY6" fmla="*/ 0 h 5158741"/>
              <a:gd name="connsiteX0" fmla="*/ 0 w 6007674"/>
              <a:gd name="connsiteY0" fmla="*/ 7620 h 5158741"/>
              <a:gd name="connsiteX1" fmla="*/ 6003847 w 6007674"/>
              <a:gd name="connsiteY1" fmla="*/ 0 h 5158741"/>
              <a:gd name="connsiteX2" fmla="*/ 6007674 w 6007674"/>
              <a:gd name="connsiteY2" fmla="*/ 857267 h 5158741"/>
              <a:gd name="connsiteX3" fmla="*/ 6007674 w 6007674"/>
              <a:gd name="connsiteY3" fmla="*/ 5143501 h 5158741"/>
              <a:gd name="connsiteX4" fmla="*/ 6007674 w 6007674"/>
              <a:gd name="connsiteY4" fmla="*/ 5143501 h 5158741"/>
              <a:gd name="connsiteX5" fmla="*/ 2929907 w 6007674"/>
              <a:gd name="connsiteY5" fmla="*/ 5158741 h 5158741"/>
              <a:gd name="connsiteX6" fmla="*/ 0 w 6007674"/>
              <a:gd name="connsiteY6" fmla="*/ 7620 h 515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674" h="5158741">
                <a:moveTo>
                  <a:pt x="0" y="7620"/>
                </a:moveTo>
                <a:lnTo>
                  <a:pt x="6003847" y="0"/>
                </a:lnTo>
                <a:cubicBezTo>
                  <a:pt x="6005123" y="285756"/>
                  <a:pt x="6006398" y="571511"/>
                  <a:pt x="6007674" y="857267"/>
                </a:cubicBezTo>
                <a:lnTo>
                  <a:pt x="6007674" y="5143501"/>
                </a:lnTo>
                <a:lnTo>
                  <a:pt x="6007674" y="5143501"/>
                </a:lnTo>
                <a:lnTo>
                  <a:pt x="2929907" y="5158741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3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0992" y="2243616"/>
            <a:ext cx="4084984" cy="1192230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Раздел 1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 rot="3632360">
            <a:off x="1565281" y="2576629"/>
            <a:ext cx="6013440" cy="45719"/>
          </a:xfrm>
          <a:prstGeom prst="rect">
            <a:avLst/>
          </a:prstGeom>
          <a:solidFill>
            <a:srgbClr val="39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/>
          </a:p>
        </p:txBody>
      </p:sp>
      <p:pic>
        <p:nvPicPr>
          <p:cNvPr id="8" name="Picture 3" descr="D:\Проекты_2023\презентация\Безымянный-1-02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155926"/>
            <a:ext cx="1951013" cy="8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4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40960" cy="518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843558"/>
            <a:ext cx="8640960" cy="3751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1520" y="4767263"/>
            <a:ext cx="5768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8080" y="4767263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241009C-9BFC-45FF-968F-8B685FBF9C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08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65" r:id="rId8"/>
    <p:sldLayoutId id="2147483651" r:id="rId9"/>
    <p:sldLayoutId id="2147483666" r:id="rId10"/>
    <p:sldLayoutId id="2147483652" r:id="rId11"/>
    <p:sldLayoutId id="2147483667" r:id="rId12"/>
    <p:sldLayoutId id="2147483670" r:id="rId13"/>
    <p:sldLayoutId id="2147483671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68" r:id="rId20"/>
    <p:sldLayoutId id="2147483669" r:id="rId2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12" Type="http://schemas.openxmlformats.org/officeDocument/2006/relationships/slide" Target="slide1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slide" Target="slide14.xml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77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0"/>
            <a:ext cx="9144000" cy="51845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9E49F-DB5F-3FA7-C520-EA856CB7F5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611"/>
            <a:ext cx="9143999" cy="526779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79512" y="1617768"/>
            <a:ext cx="8640960" cy="22501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ПЕРЕДВИЖНЫЕ ТЕХНОЛОГИЧЕСКИЕ УСТАНОВКИ ДЛЯ МОБИЛЬНОГО 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ОБУСТРОЙСТВА МЕСТОРОЖДЕНИЙ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r>
              <a:rPr lang="ru-RU" sz="2000" b="1" dirty="0">
                <a:solidFill>
                  <a:schemeClr val="bg1"/>
                </a:solidFill>
              </a:rPr>
              <a:t>Типовые проекты с готовыми компоновочными решениями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73501" y="4490337"/>
            <a:ext cx="3042915" cy="420584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2023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7792" y="816928"/>
            <a:ext cx="5056947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Накопление и хранение нефти, воды, топлива и иных жидкостей. Буферная, дренажная, аварийная емкости</a:t>
            </a:r>
            <a:endParaRPr lang="ru-RU" sz="12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90488">
              <a:spcAft>
                <a:spcPts val="300"/>
              </a:spcAft>
              <a:buClr>
                <a:srgbClr val="2CA6D2"/>
              </a:buClr>
            </a:pPr>
            <a:endParaRPr lang="ru-RU" sz="4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90488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Максимально возможный полезный объем в транспортабельном габарите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Полный слив жидкости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Беспроводная передача данных с уровнемеров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Минимальная обвязка с учетом подключения к внутриплощадочным сетям</a:t>
            </a:r>
            <a:endParaRPr lang="ru-RU" sz="1100" b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  Состав блока: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Емкость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Основание, может выполнять роль поддона для сбора возможных утечек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Площадка обслуживания: КИП, замерный люк, отбор проб (3)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5ABBF-21AA-471A-A529-8F3EF8577E54}"/>
              </a:ext>
            </a:extLst>
          </p:cNvPr>
          <p:cNvSpPr txBox="1"/>
          <p:nvPr/>
        </p:nvSpPr>
        <p:spPr>
          <a:xfrm>
            <a:off x="5295413" y="19025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>
                  <a:solidFill>
                    <a:schemeClr val="bg1"/>
                  </a:solidFill>
                </a:ln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AFB03-58FB-4106-83EB-585F314C9697}"/>
              </a:ext>
            </a:extLst>
          </p:cNvPr>
          <p:cNvSpPr txBox="1"/>
          <p:nvPr/>
        </p:nvSpPr>
        <p:spPr>
          <a:xfrm>
            <a:off x="7705796" y="23870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n>
                  <a:solidFill>
                    <a:schemeClr val="bg1"/>
                  </a:solidFill>
                </a:ln>
              </a:rPr>
              <a:t>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561DE3-E49F-471C-9DBD-EE1F3602FE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973" y="972280"/>
            <a:ext cx="3643383" cy="231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68428D9E-1BE8-42E9-9ECA-A8C24D4D2921}"/>
              </a:ext>
            </a:extLst>
          </p:cNvPr>
          <p:cNvSpPr/>
          <p:nvPr/>
        </p:nvSpPr>
        <p:spPr>
          <a:xfrm>
            <a:off x="7534945" y="2395849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1CF9498-62DE-44D4-A6AA-183D67F56EFC}"/>
              </a:ext>
            </a:extLst>
          </p:cNvPr>
          <p:cNvSpPr/>
          <p:nvPr/>
        </p:nvSpPr>
        <p:spPr>
          <a:xfrm>
            <a:off x="7975664" y="2353144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3DCD0FC-A6D5-4469-99CB-726D36383308}"/>
              </a:ext>
            </a:extLst>
          </p:cNvPr>
          <p:cNvSpPr/>
          <p:nvPr/>
        </p:nvSpPr>
        <p:spPr>
          <a:xfrm>
            <a:off x="7903856" y="1926570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E279D007-0408-4ECD-AE0D-7FB81515D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13" y="98385"/>
            <a:ext cx="8315218" cy="432049"/>
          </a:xfrm>
        </p:spPr>
        <p:txBody>
          <a:bodyPr>
            <a:normAutofit/>
          </a:bodyPr>
          <a:lstStyle/>
          <a:p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3. ХРАНЕНИЕ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0279ACAA-DAD1-4135-9BAD-E934C3043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4416"/>
              </p:ext>
            </p:extLst>
          </p:nvPr>
        </p:nvGraphicFramePr>
        <p:xfrm>
          <a:off x="250824" y="3814993"/>
          <a:ext cx="8596531" cy="962198"/>
        </p:xfrm>
        <a:graphic>
          <a:graphicData uri="http://schemas.openxmlformats.org/drawingml/2006/table">
            <a:tbl>
              <a:tblPr firstRow="1" firstCol="1" bandCol="1">
                <a:tableStyleId>{912C8C85-51F0-491E-9774-3900AFEF0FD7}</a:tableStyleId>
              </a:tblPr>
              <a:tblGrid>
                <a:gridCol w="955170">
                  <a:extLst>
                    <a:ext uri="{9D8B030D-6E8A-4147-A177-3AD203B41FA5}">
                      <a16:colId xmlns:a16="http://schemas.microsoft.com/office/drawing/2014/main" val="3571820342"/>
                    </a:ext>
                  </a:extLst>
                </a:gridCol>
                <a:gridCol w="1094402">
                  <a:extLst>
                    <a:ext uri="{9D8B030D-6E8A-4147-A177-3AD203B41FA5}">
                      <a16:colId xmlns:a16="http://schemas.microsoft.com/office/drawing/2014/main" val="2931381542"/>
                    </a:ext>
                  </a:extLst>
                </a:gridCol>
                <a:gridCol w="697647">
                  <a:extLst>
                    <a:ext uri="{9D8B030D-6E8A-4147-A177-3AD203B41FA5}">
                      <a16:colId xmlns:a16="http://schemas.microsoft.com/office/drawing/2014/main" val="4020994636"/>
                    </a:ext>
                  </a:extLst>
                </a:gridCol>
                <a:gridCol w="1073461">
                  <a:extLst>
                    <a:ext uri="{9D8B030D-6E8A-4147-A177-3AD203B41FA5}">
                      <a16:colId xmlns:a16="http://schemas.microsoft.com/office/drawing/2014/main" val="3723118181"/>
                    </a:ext>
                  </a:extLst>
                </a:gridCol>
                <a:gridCol w="1156851">
                  <a:extLst>
                    <a:ext uri="{9D8B030D-6E8A-4147-A177-3AD203B41FA5}">
                      <a16:colId xmlns:a16="http://schemas.microsoft.com/office/drawing/2014/main" val="52651645"/>
                    </a:ext>
                  </a:extLst>
                </a:gridCol>
                <a:gridCol w="753489">
                  <a:extLst>
                    <a:ext uri="{9D8B030D-6E8A-4147-A177-3AD203B41FA5}">
                      <a16:colId xmlns:a16="http://schemas.microsoft.com/office/drawing/2014/main" val="3065915473"/>
                    </a:ext>
                  </a:extLst>
                </a:gridCol>
                <a:gridCol w="807948">
                  <a:extLst>
                    <a:ext uri="{9D8B030D-6E8A-4147-A177-3AD203B41FA5}">
                      <a16:colId xmlns:a16="http://schemas.microsoft.com/office/drawing/2014/main" val="1503276805"/>
                    </a:ext>
                  </a:extLst>
                </a:gridCol>
                <a:gridCol w="1220992">
                  <a:extLst>
                    <a:ext uri="{9D8B030D-6E8A-4147-A177-3AD203B41FA5}">
                      <a16:colId xmlns:a16="http://schemas.microsoft.com/office/drawing/2014/main" val="998701537"/>
                    </a:ext>
                  </a:extLst>
                </a:gridCol>
                <a:gridCol w="836571">
                  <a:extLst>
                    <a:ext uri="{9D8B030D-6E8A-4147-A177-3AD203B41FA5}">
                      <a16:colId xmlns:a16="http://schemas.microsoft.com/office/drawing/2014/main" val="1213573429"/>
                    </a:ext>
                  </a:extLst>
                </a:gridCol>
              </a:tblGrid>
              <a:tr h="367361"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0" dirty="0"/>
                        <a:t>V=</a:t>
                      </a:r>
                      <a:r>
                        <a:rPr lang="ru-RU" sz="1000" b="0" dirty="0"/>
                        <a:t>20 м</a:t>
                      </a:r>
                      <a:r>
                        <a:rPr lang="ru-RU" sz="1000" b="0" baseline="30000" dirty="0"/>
                        <a:t>3 </a:t>
                      </a:r>
                      <a:endParaRPr lang="ru-RU" sz="1000" b="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/>
                        <a:t>6 х 2.5 х 2.5 м </a:t>
                      </a:r>
                    </a:p>
                    <a:p>
                      <a:pPr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(</a:t>
                      </a:r>
                      <a:r>
                        <a:rPr lang="ru-RU" sz="1000" b="0" dirty="0"/>
                        <a:t>20 </a:t>
                      </a:r>
                      <a:r>
                        <a:rPr lang="en-US" sz="1000" b="0" dirty="0"/>
                        <a:t>ft</a:t>
                      </a:r>
                      <a:r>
                        <a:rPr lang="ru-RU" sz="1000" b="0" dirty="0"/>
                        <a:t>)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/>
                        <a:t>Вес 5 т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/>
                        <a:t>V=</a:t>
                      </a:r>
                      <a:r>
                        <a:rPr lang="ru-RU" sz="1000" b="0" dirty="0"/>
                        <a:t>40 м</a:t>
                      </a:r>
                      <a:r>
                        <a:rPr lang="ru-RU" sz="1000" b="0" kern="1200" baseline="30000" dirty="0"/>
                        <a:t>3</a:t>
                      </a:r>
                      <a:endParaRPr lang="ru-RU" sz="1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12 х 2.5 х 2.5 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effectLst/>
                        </a:rPr>
                        <a:t>(</a:t>
                      </a:r>
                      <a:r>
                        <a:rPr lang="ru-RU" sz="1000" b="0" dirty="0"/>
                        <a:t>40 </a:t>
                      </a:r>
                      <a:r>
                        <a:rPr lang="en-US" sz="1000" b="0" dirty="0"/>
                        <a:t>ft</a:t>
                      </a:r>
                      <a:r>
                        <a:rPr lang="ru-RU" sz="1000" b="0" dirty="0"/>
                        <a:t>)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/>
                        <a:t>Вес 8 т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/>
                        <a:t>V=</a:t>
                      </a:r>
                      <a:r>
                        <a:rPr lang="ru-RU" sz="1000" b="0" dirty="0"/>
                        <a:t>100 м</a:t>
                      </a:r>
                      <a:r>
                        <a:rPr lang="ru-RU" sz="1000" b="0" kern="1200" baseline="30000" dirty="0"/>
                        <a:t>3</a:t>
                      </a:r>
                      <a:endParaRPr lang="ru-RU" sz="1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/>
                        <a:t>15 х 3.2 х 3.2 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effectLst/>
                        </a:rPr>
                        <a:t>(т</a:t>
                      </a:r>
                      <a:r>
                        <a:rPr lang="ru-RU" sz="1000" b="0" dirty="0"/>
                        <a:t>рансп. габарит</a:t>
                      </a:r>
                      <a:r>
                        <a:rPr lang="ru-RU" sz="1000" b="0" kern="1200" dirty="0">
                          <a:effectLst/>
                        </a:rPr>
                        <a:t>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/>
                        <a:t>Вес 15 т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2022861915"/>
                  </a:ext>
                </a:extLst>
              </a:tr>
              <a:tr h="594837">
                <a:tc gridSpan="3"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588339"/>
                  </a:ext>
                </a:extLst>
              </a:tr>
            </a:tbl>
          </a:graphicData>
        </a:graphic>
      </p:graphicFrame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5BDB3BD-0597-47B7-86AB-A46EEB83B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0345" flipH="1">
            <a:off x="920152" y="4140425"/>
            <a:ext cx="967327" cy="6729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7018AFC-B162-42E8-A7F5-DBC7858C5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5303" flipH="1">
            <a:off x="4140445" y="4206678"/>
            <a:ext cx="863110" cy="5504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AAFC17A-7B04-42EC-81BB-4BEF1FE6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716" flipH="1">
            <a:off x="6909420" y="4168714"/>
            <a:ext cx="977063" cy="626389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35A203F6-5CB1-9D9C-1C2E-5474E2AA0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53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78" y="804652"/>
            <a:ext cx="4525221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Коммерческий учет.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Автоматизированный дозированный налив продукции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4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Состоит из двух модулей-контейнеров 10 </a:t>
            </a:r>
            <a:r>
              <a:rPr lang="en-US" sz="1100" kern="1200" dirty="0">
                <a:solidFill>
                  <a:schemeClr val="tx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ft</a:t>
            </a:r>
            <a:r>
              <a:rPr lang="ru-RU" sz="1100" kern="1200" dirty="0">
                <a:solidFill>
                  <a:schemeClr val="tx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Быстрый переход из транспортного в рабочее положение и обратно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kern="1200" dirty="0">
                <a:solidFill>
                  <a:schemeClr val="tx1">
                    <a:lumMod val="50000"/>
                  </a:schemeClr>
                </a:solidFill>
                <a:effectLst/>
                <a:cs typeface="Arial" panose="020B0604020202020204" pitchFamily="34" charset="0"/>
              </a:rPr>
              <a:t>При одновременной работе трех и более стояков налива возмо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жна организация системы контроля движения транспортных средств </a:t>
            </a:r>
          </a:p>
          <a:p>
            <a:pPr marL="108000">
              <a:spcAft>
                <a:spcPts val="300"/>
              </a:spcAft>
            </a:pPr>
            <a:endParaRPr lang="ru-RU" sz="100" dirty="0"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  Состав блока: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Лестница и перекидной трап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Измерительная линия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Насос подачи жидкости (3)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Стояк налива (4)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Шкафы систем электроснабжения и АСУ ТП (5)</a:t>
            </a:r>
            <a:endParaRPr lang="ru-RU" sz="11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5B25BA09-A304-4610-8B0F-6305F0C3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68" y="98928"/>
            <a:ext cx="8315218" cy="328143"/>
          </a:xfrm>
        </p:spPr>
        <p:txBody>
          <a:bodyPr>
            <a:no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4. НАЛИВ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681302" y="762911"/>
            <a:ext cx="4204482" cy="4004352"/>
            <a:chOff x="3701205" y="762910"/>
            <a:chExt cx="5184579" cy="392923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45ED28F-AF76-4399-9FA8-49C7FFF18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1205" y="762910"/>
              <a:ext cx="5184579" cy="39292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0350238-F92C-4D11-B9C0-A780102ABDB1}"/>
                </a:ext>
              </a:extLst>
            </p:cNvPr>
            <p:cNvSpPr/>
            <p:nvPr/>
          </p:nvSpPr>
          <p:spPr>
            <a:xfrm>
              <a:off x="7995975" y="3488936"/>
              <a:ext cx="182007" cy="152847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FFD00C9C-1D79-49D5-B183-ECD45B5B697D}"/>
                </a:ext>
              </a:extLst>
            </p:cNvPr>
            <p:cNvSpPr/>
            <p:nvPr/>
          </p:nvSpPr>
          <p:spPr>
            <a:xfrm>
              <a:off x="4139951" y="2335660"/>
              <a:ext cx="195324" cy="163532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EB2C677F-525C-4FCA-A168-A5A2F63B4EDB}"/>
                </a:ext>
              </a:extLst>
            </p:cNvPr>
            <p:cNvSpPr/>
            <p:nvPr/>
          </p:nvSpPr>
          <p:spPr>
            <a:xfrm>
              <a:off x="7294420" y="2499193"/>
              <a:ext cx="182007" cy="152847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69FBE345-297C-4943-8571-D90ED8001088}"/>
                </a:ext>
              </a:extLst>
            </p:cNvPr>
            <p:cNvSpPr/>
            <p:nvPr/>
          </p:nvSpPr>
          <p:spPr>
            <a:xfrm>
              <a:off x="6948523" y="3488936"/>
              <a:ext cx="182007" cy="152847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697559C1-AA4E-4582-B074-3F7DC1E069E7}"/>
                </a:ext>
              </a:extLst>
            </p:cNvPr>
            <p:cNvSpPr/>
            <p:nvPr/>
          </p:nvSpPr>
          <p:spPr>
            <a:xfrm>
              <a:off x="7472249" y="3488936"/>
              <a:ext cx="182007" cy="152847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23C9574B-61EA-409B-B6A3-07B475384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990271"/>
              </p:ext>
            </p:extLst>
          </p:nvPr>
        </p:nvGraphicFramePr>
        <p:xfrm>
          <a:off x="284891" y="4051157"/>
          <a:ext cx="4177808" cy="7235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{5FD0F851-EC5A-4D38-B0AD-8093EC10F338}</a:tableStyleId>
              </a:tblPr>
              <a:tblGrid>
                <a:gridCol w="3135954">
                  <a:extLst>
                    <a:ext uri="{9D8B030D-6E8A-4147-A177-3AD203B41FA5}">
                      <a16:colId xmlns:a16="http://schemas.microsoft.com/office/drawing/2014/main" val="3571820342"/>
                    </a:ext>
                  </a:extLst>
                </a:gridCol>
                <a:gridCol w="1041854">
                  <a:extLst>
                    <a:ext uri="{9D8B030D-6E8A-4147-A177-3AD203B41FA5}">
                      <a16:colId xmlns:a16="http://schemas.microsoft.com/office/drawing/2014/main" val="3723118181"/>
                    </a:ext>
                  </a:extLst>
                </a:gridCol>
              </a:tblGrid>
              <a:tr h="250495">
                <a:tc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Предел погрешности измерений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±0,25 %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3651588339"/>
                  </a:ext>
                </a:extLst>
              </a:tr>
              <a:tr h="235821">
                <a:tc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Расход, м</a:t>
                      </a:r>
                      <a:r>
                        <a:rPr lang="ru-RU" sz="1000" b="0" baseline="30000" dirty="0">
                          <a:effectLst/>
                        </a:rPr>
                        <a:t>3</a:t>
                      </a:r>
                      <a:r>
                        <a:rPr lang="ru-RU" sz="1000" b="0" dirty="0">
                          <a:effectLst/>
                        </a:rPr>
                        <a:t>/ч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до 100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2802676563"/>
                  </a:ext>
                </a:extLst>
              </a:tr>
              <a:tr h="237279">
                <a:tc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Габаритный размеры блока </a:t>
                      </a:r>
                      <a:r>
                        <a:rPr lang="ru-RU" sz="1000" b="0" dirty="0" err="1">
                          <a:effectLst/>
                        </a:rPr>
                        <a:t>ШхВхД</a:t>
                      </a:r>
                      <a:r>
                        <a:rPr lang="ru-RU" sz="1000" b="0" dirty="0">
                          <a:effectLst/>
                        </a:rPr>
                        <a:t>, м </a:t>
                      </a: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2,4х5,2х3,0 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2895322518"/>
                  </a:ext>
                </a:extLst>
              </a:tr>
            </a:tbl>
          </a:graphicData>
        </a:graphic>
      </p:graphicFrame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32746245-6860-D9F1-0794-12E66787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41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5925" y="788623"/>
            <a:ext cx="4802668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Внутренняя и внешняя перекачка нефти и воды учет количества нефти, попутного газа и пластовой воды</a:t>
            </a:r>
            <a:endParaRPr lang="ru-RU" sz="10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90488">
              <a:spcAft>
                <a:spcPts val="300"/>
              </a:spcAft>
              <a:buClr>
                <a:srgbClr val="2CA6D2"/>
              </a:buClr>
            </a:pPr>
            <a:endParaRPr lang="ru-RU" sz="5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90488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Преимущества и особенности: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Использование компактных и экономичных насосных агрегатов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Отсутствие фундаментного основания под насосным оборудованием 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Широкий диапазон регулирования расходно-напорных характеристик</a:t>
            </a:r>
          </a:p>
          <a:p>
            <a:pPr marL="108000">
              <a:spcAft>
                <a:spcPts val="300"/>
              </a:spcAft>
            </a:pPr>
            <a:endParaRPr lang="ru-RU" sz="600" b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 </a:t>
            </a:r>
            <a:r>
              <a:rPr lang="en-US" sz="1200" b="1" dirty="0">
                <a:solidFill>
                  <a:srgbClr val="2CA6D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блоков: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Измерительные линии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Насосное оборудование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Шкафы систем электроснабжения и АСУ ТП, интегрированные в блок или в отдельном аппаратурном помещении (3)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000" dirty="0"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EB0DF2-9F1B-46D4-B249-DEFA854B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660" y="816735"/>
            <a:ext cx="3909428" cy="395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0E52141-20C2-4E64-BD67-E23EE1B7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55" y="100575"/>
            <a:ext cx="8315218" cy="432049"/>
          </a:xfrm>
        </p:spPr>
        <p:txBody>
          <a:bodyPr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5. ТРАНСПОРТ И УЧЕТ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704C64C-83BD-47D4-83C9-BEE5261F752E}"/>
              </a:ext>
            </a:extLst>
          </p:cNvPr>
          <p:cNvSpPr/>
          <p:nvPr/>
        </p:nvSpPr>
        <p:spPr>
          <a:xfrm>
            <a:off x="6429063" y="3836374"/>
            <a:ext cx="139855" cy="140610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31F4518-B038-4C4C-A62F-0E761FBAE98B}"/>
              </a:ext>
            </a:extLst>
          </p:cNvPr>
          <p:cNvSpPr/>
          <p:nvPr/>
        </p:nvSpPr>
        <p:spPr>
          <a:xfrm>
            <a:off x="8267027" y="2271467"/>
            <a:ext cx="139855" cy="140610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44AD3FD-AB0A-43E1-9198-AF0B0681C8B6}"/>
              </a:ext>
            </a:extLst>
          </p:cNvPr>
          <p:cNvSpPr/>
          <p:nvPr/>
        </p:nvSpPr>
        <p:spPr>
          <a:xfrm>
            <a:off x="8561658" y="1520006"/>
            <a:ext cx="139855" cy="140610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9DC1049-F468-468E-8365-900A9E298B9F}"/>
              </a:ext>
            </a:extLst>
          </p:cNvPr>
          <p:cNvSpPr/>
          <p:nvPr/>
        </p:nvSpPr>
        <p:spPr>
          <a:xfrm>
            <a:off x="5418959" y="2535016"/>
            <a:ext cx="139855" cy="140610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7A599920-4BB5-4675-852F-9D28FFA673FF}"/>
              </a:ext>
            </a:extLst>
          </p:cNvPr>
          <p:cNvSpPr/>
          <p:nvPr/>
        </p:nvSpPr>
        <p:spPr>
          <a:xfrm>
            <a:off x="5788404" y="2778923"/>
            <a:ext cx="139855" cy="140610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B545B61F-7B10-4C65-302B-8C97F7AD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70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5468CF-75D4-4B23-AED9-0AD4E46E4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866612"/>
            <a:ext cx="3058160" cy="177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38041" y="807114"/>
            <a:ext cx="4254861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Отделение от газа капельной жидкости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и механических примесей.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Улавливание жидкостных пробок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300" dirty="0"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2CA6D2"/>
                </a:solidFill>
                <a:cs typeface="Arial" panose="020B0604020202020204" pitchFamily="34" charset="0"/>
              </a:rPr>
              <a:t>   </a:t>
            </a: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блоков: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Газовый сепаратор, фильтр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Трубный газовый расширитель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Конденсатосборник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(3)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Погружной насосный агрегат (4)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Шкафы систем электроснабжения и АСУ ТП (5)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6F325F-C3D4-4016-BCC1-11F210FD5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903" y="824166"/>
            <a:ext cx="4599646" cy="378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6CD7DD3-7E53-4CEA-B19E-725E231E2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20" y="99833"/>
            <a:ext cx="8315218" cy="483518"/>
          </a:xfrm>
        </p:spPr>
        <p:txBody>
          <a:bodyPr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6. ГАЗОВОЕ ХОЗЯЙСТВО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6C4ABA9-1D5E-4DB8-9C64-A199AEB1E293}"/>
              </a:ext>
            </a:extLst>
          </p:cNvPr>
          <p:cNvSpPr/>
          <p:nvPr/>
        </p:nvSpPr>
        <p:spPr>
          <a:xfrm>
            <a:off x="5613542" y="2427734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80FCE0E-7AAC-4F72-819E-EEAAFEADBDCB}"/>
              </a:ext>
            </a:extLst>
          </p:cNvPr>
          <p:cNvSpPr/>
          <p:nvPr/>
        </p:nvSpPr>
        <p:spPr>
          <a:xfrm>
            <a:off x="5260544" y="2722596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8E158F3-64E2-444C-9EE7-0989393E2824}"/>
              </a:ext>
            </a:extLst>
          </p:cNvPr>
          <p:cNvSpPr/>
          <p:nvPr/>
        </p:nvSpPr>
        <p:spPr>
          <a:xfrm>
            <a:off x="1547664" y="3186071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FB03C58-06E7-4B3E-9DAB-F4148F26C03D}"/>
              </a:ext>
            </a:extLst>
          </p:cNvPr>
          <p:cNvSpPr/>
          <p:nvPr/>
        </p:nvSpPr>
        <p:spPr>
          <a:xfrm>
            <a:off x="6660232" y="2643758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16E3629-EEA9-467A-94D0-065563FEDD4C}"/>
              </a:ext>
            </a:extLst>
          </p:cNvPr>
          <p:cNvSpPr/>
          <p:nvPr/>
        </p:nvSpPr>
        <p:spPr>
          <a:xfrm>
            <a:off x="5729974" y="3086426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B15E269-D1CC-4BEC-A997-3F0622DDA73B}"/>
              </a:ext>
            </a:extLst>
          </p:cNvPr>
          <p:cNvSpPr/>
          <p:nvPr/>
        </p:nvSpPr>
        <p:spPr>
          <a:xfrm>
            <a:off x="3131840" y="3991828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830E7AB9-95D9-74AB-8738-BD2060C4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211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4461" y="794068"/>
            <a:ext cx="39429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Сжигание газа, испарение воды</a:t>
            </a:r>
          </a:p>
          <a:p>
            <a:pPr>
              <a:buClr>
                <a:srgbClr val="2CA6D2"/>
              </a:buClr>
            </a:pPr>
            <a:r>
              <a:rPr lang="ru-RU" sz="1000" b="1" dirty="0">
                <a:solidFill>
                  <a:srgbClr val="2CA6D2"/>
                </a:solidFill>
                <a:cs typeface="Arial" panose="020B0604020202020204" pitchFamily="34" charset="0"/>
              </a:rPr>
              <a:t>   </a:t>
            </a:r>
          </a:p>
          <a:p>
            <a:pPr indent="85725">
              <a:buClr>
                <a:srgbClr val="2CA6D2"/>
              </a:buClr>
            </a:pPr>
            <a:r>
              <a:rPr lang="en-US" sz="1200" b="1" dirty="0">
                <a:solidFill>
                  <a:srgbClr val="2CA6D2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</a:p>
          <a:p>
            <a:pPr indent="85725">
              <a:buClr>
                <a:srgbClr val="2CA6D2"/>
              </a:buClr>
            </a:pPr>
            <a:endParaRPr lang="ru-RU" sz="500" dirty="0">
              <a:cs typeface="Arial" panose="020B0604020202020204" pitchFamily="34" charset="0"/>
            </a:endParaRPr>
          </a:p>
          <a:p>
            <a:pPr marL="279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Термическая утилизация пластовой воды путем испарения</a:t>
            </a:r>
          </a:p>
          <a:p>
            <a:pPr marL="279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Надежная низковольтная система розжига высокой энергии</a:t>
            </a:r>
          </a:p>
          <a:p>
            <a:pPr marL="279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Отсутствие видимого светового и теплового излучения в случае применения закрытой факельной системы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B7C8F6-6211-41C6-98CB-32803E1779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986" y="754588"/>
            <a:ext cx="4868258" cy="278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AA4FC6B-231D-4F74-8711-F3FCC5EE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59" y="96777"/>
            <a:ext cx="8315218" cy="432048"/>
          </a:xfrm>
        </p:spPr>
        <p:txBody>
          <a:bodyPr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7. УТИЛИЗАЦИЯ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6F96138-17CD-41AD-89D2-CB66355F4FF9}"/>
              </a:ext>
            </a:extLst>
          </p:cNvPr>
          <p:cNvSpPr/>
          <p:nvPr/>
        </p:nvSpPr>
        <p:spPr>
          <a:xfrm>
            <a:off x="5292080" y="3120597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DBE4E73-8084-4B2C-B8B4-2E855E8F19EE}"/>
              </a:ext>
            </a:extLst>
          </p:cNvPr>
          <p:cNvSpPr/>
          <p:nvPr/>
        </p:nvSpPr>
        <p:spPr>
          <a:xfrm>
            <a:off x="7193577" y="2643758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B4E3A2E-629E-4628-9BCF-99ACF4A2C275}"/>
              </a:ext>
            </a:extLst>
          </p:cNvPr>
          <p:cNvSpPr/>
          <p:nvPr/>
        </p:nvSpPr>
        <p:spPr>
          <a:xfrm>
            <a:off x="8565477" y="2246829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95737" y="2571750"/>
            <a:ext cx="1571600" cy="2195513"/>
            <a:chOff x="2015831" y="2711740"/>
            <a:chExt cx="1872208" cy="239734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555B84A-C6FB-4112-8F08-A49E421D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7" t="1990" b="51400"/>
            <a:stretch/>
          </p:blipFill>
          <p:spPr>
            <a:xfrm>
              <a:off x="2015831" y="2711740"/>
              <a:ext cx="1872208" cy="23973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7F67290-87D3-4FEB-979A-9E6ECB24C9BB}"/>
                </a:ext>
              </a:extLst>
            </p:cNvPr>
            <p:cNvSpPr/>
            <p:nvPr/>
          </p:nvSpPr>
          <p:spPr>
            <a:xfrm>
              <a:off x="2951935" y="4673489"/>
              <a:ext cx="167716" cy="150348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B12A1115-B4DE-430E-991F-D4F57B409FA6}"/>
                </a:ext>
              </a:extLst>
            </p:cNvPr>
            <p:cNvSpPr/>
            <p:nvPr/>
          </p:nvSpPr>
          <p:spPr>
            <a:xfrm>
              <a:off x="3278794" y="3245419"/>
              <a:ext cx="144016" cy="144016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60F0861-9A85-4454-9B6A-792B449A9CC6}"/>
              </a:ext>
            </a:extLst>
          </p:cNvPr>
          <p:cNvSpPr txBox="1"/>
          <p:nvPr/>
        </p:nvSpPr>
        <p:spPr>
          <a:xfrm>
            <a:off x="3886480" y="3696193"/>
            <a:ext cx="50227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Факел низкого давления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Факел высокого давления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Факел высокого давления с испарением воды (3)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Факел закрытого горения (4)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 контроля и розжига пламени (5)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271C6CB-EC69-490C-9021-934C5DCC7A5F}"/>
              </a:ext>
            </a:extLst>
          </p:cNvPr>
          <p:cNvSpPr/>
          <p:nvPr/>
        </p:nvSpPr>
        <p:spPr>
          <a:xfrm>
            <a:off x="7169877" y="903798"/>
            <a:ext cx="167716" cy="150348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C64C2-8619-7201-3779-205142F2CCB0}"/>
              </a:ext>
            </a:extLst>
          </p:cNvPr>
          <p:cNvSpPr txBox="1"/>
          <p:nvPr/>
        </p:nvSpPr>
        <p:spPr>
          <a:xfrm>
            <a:off x="39645" y="2613152"/>
            <a:ext cx="214127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Гарантированный </a:t>
            </a:r>
            <a:r>
              <a:rPr lang="ru-RU" sz="11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бессажевый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режим работы факельной установки в широком диапазоне расхода газа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E3F3748B-E7A7-2F4B-FBF1-DEE58658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18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691" y="793866"/>
            <a:ext cx="58988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Автоматизированное управление технологическими процессами. Передача данных в диспетчерский пункт</a:t>
            </a:r>
            <a:endParaRPr lang="ru-RU" sz="10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108000">
              <a:lnSpc>
                <a:spcPct val="150000"/>
              </a:lnSpc>
              <a:buClr>
                <a:srgbClr val="2CA6D2"/>
              </a:buClr>
            </a:pPr>
            <a:endParaRPr lang="ru-RU" sz="2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108000">
              <a:lnSpc>
                <a:spcPct val="150000"/>
              </a:lnSpc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  <a:endParaRPr lang="ru-RU" sz="1200" dirty="0">
              <a:cs typeface="Arial" panose="020B0604020202020204" pitchFamily="34" charset="0"/>
            </a:endParaRP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Распределенная структура сбора и обработки информации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Централизованный иерархический контроль и управление оборудованием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Реализация самодиагностики оборудования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Простота интеграции дополнительного оборудования</a:t>
            </a:r>
            <a:endParaRPr lang="ru-RU" sz="12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444E603-6EFC-4613-9124-7121A935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85" y="96447"/>
            <a:ext cx="8315218" cy="321341"/>
          </a:xfrm>
        </p:spPr>
        <p:txBody>
          <a:bodyPr>
            <a:no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8. СИСТЕМА АСУ ТП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B9D64-1197-490A-845F-D31946E9D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533" y="751887"/>
            <a:ext cx="2869947" cy="1705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C1515-D6E2-4720-90C8-55EB8149CA15}"/>
              </a:ext>
            </a:extLst>
          </p:cNvPr>
          <p:cNvSpPr txBox="1"/>
          <p:nvPr/>
        </p:nvSpPr>
        <p:spPr>
          <a:xfrm>
            <a:off x="49690" y="2305796"/>
            <a:ext cx="37302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000" b="1" dirty="0">
                <a:solidFill>
                  <a:srgbClr val="2CA6D2"/>
                </a:solidFill>
                <a:cs typeface="Arial" panose="020B0604020202020204" pitchFamily="34" charset="0"/>
              </a:rPr>
              <a:t>   </a:t>
            </a: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системы: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 операторной в составе: шкаф серверный, АРМ операторов, система печати, спутниковая система передачи данных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Шкафы распределенной системы АСУТП на технологических блоках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КИП, исполнительные механизмы на технологических блоках (3)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A2BE56D-A1BD-44DA-A321-CFECCEBF8CB1}"/>
              </a:ext>
            </a:extLst>
          </p:cNvPr>
          <p:cNvSpPr/>
          <p:nvPr/>
        </p:nvSpPr>
        <p:spPr>
          <a:xfrm>
            <a:off x="7308304" y="1908141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448267-1063-4516-A2AD-EBC35F784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2533" y="2652962"/>
            <a:ext cx="2869947" cy="207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5C0710C4-2557-4609-94DC-5F2159FD50F4}"/>
              </a:ext>
            </a:extLst>
          </p:cNvPr>
          <p:cNvSpPr/>
          <p:nvPr/>
        </p:nvSpPr>
        <p:spPr>
          <a:xfrm>
            <a:off x="6732240" y="3939902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E54E20-82BF-45B7-85D8-A397DFDE5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583" y="2652962"/>
            <a:ext cx="1854880" cy="207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1A3278C8-D5C3-42BE-990D-97B11F6C7A1C}"/>
              </a:ext>
            </a:extLst>
          </p:cNvPr>
          <p:cNvSpPr/>
          <p:nvPr/>
        </p:nvSpPr>
        <p:spPr>
          <a:xfrm>
            <a:off x="5148064" y="3963656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6218759-7387-4A92-9B50-3CCBFF0FE789}"/>
              </a:ext>
            </a:extLst>
          </p:cNvPr>
          <p:cNvSpPr/>
          <p:nvPr/>
        </p:nvSpPr>
        <p:spPr>
          <a:xfrm>
            <a:off x="4932040" y="2806345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948F830-677B-4681-96DF-B74E7DAD1084}"/>
              </a:ext>
            </a:extLst>
          </p:cNvPr>
          <p:cNvSpPr/>
          <p:nvPr/>
        </p:nvSpPr>
        <p:spPr>
          <a:xfrm>
            <a:off x="8244408" y="3281100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4C85BF3F-CDA4-F315-3498-F361D5A1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444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068" y="801378"/>
            <a:ext cx="30827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Автономное энергообеспечение всех потребителей комплекса.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Учет количества и качества электроэнергии </a:t>
            </a:r>
          </a:p>
          <a:p>
            <a:pPr>
              <a:lnSpc>
                <a:spcPct val="150000"/>
              </a:lnSpc>
            </a:pPr>
            <a:r>
              <a:rPr lang="ru-RU" sz="1000" b="1" dirty="0">
                <a:solidFill>
                  <a:srgbClr val="2CA6D2"/>
                </a:solidFill>
                <a:cs typeface="Arial" panose="020B0604020202020204" pitchFamily="34" charset="0"/>
              </a:rPr>
              <a:t>   </a:t>
            </a: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системы: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Дизельная или </a:t>
            </a:r>
            <a:r>
              <a:rPr lang="ru-RU" sz="11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газопоршневая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электростанция основная (1) и резервная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 НКУ в составе: Шкаф НКУ с АВР, Шкаф ИБП, Шкаф УКРМ (3)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Молниезащита и заземление всей территории комплекса (4) 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Наружное освещении всей территории комплекса (5)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Кабеленесущие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конструкции (6) 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КТП-20; 10; 6/0,4 </a:t>
            </a:r>
            <a:r>
              <a:rPr lang="ru-RU" sz="11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кВ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при подключении к централизованным сетям</a:t>
            </a:r>
          </a:p>
          <a:p>
            <a:pPr marL="279450" indent="-171450">
              <a:spcAft>
                <a:spcPts val="300"/>
              </a:spcAft>
              <a:buClr>
                <a:srgbClr val="2CA6D2"/>
              </a:buClr>
              <a:buFont typeface="Wingdings" panose="05000000000000000000" pitchFamily="2" charset="2"/>
              <a:buChar char="Ø"/>
            </a:pPr>
            <a:endParaRPr lang="ru-RU" sz="1200" dirty="0"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444E603-6EFC-4613-9124-7121A935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20" y="95446"/>
            <a:ext cx="8315218" cy="310441"/>
          </a:xfrm>
        </p:spPr>
        <p:txBody>
          <a:bodyPr>
            <a:no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9.  ЭНЕРГОЦЕНТР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A4A29-CDD8-4E34-9F99-B79E61EA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836224"/>
            <a:ext cx="5769684" cy="3706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5938C1B7-905A-4589-AB30-E57067D529E0}"/>
              </a:ext>
            </a:extLst>
          </p:cNvPr>
          <p:cNvSpPr/>
          <p:nvPr/>
        </p:nvSpPr>
        <p:spPr>
          <a:xfrm>
            <a:off x="4567338" y="1892140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5F8F13A-4741-4E50-ACD0-DA88D4FFED75}"/>
              </a:ext>
            </a:extLst>
          </p:cNvPr>
          <p:cNvSpPr/>
          <p:nvPr/>
        </p:nvSpPr>
        <p:spPr>
          <a:xfrm>
            <a:off x="5076056" y="2139702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667FEBF-A1C4-4AEF-985C-83FF5ED4491C}"/>
              </a:ext>
            </a:extLst>
          </p:cNvPr>
          <p:cNvSpPr/>
          <p:nvPr/>
        </p:nvSpPr>
        <p:spPr>
          <a:xfrm>
            <a:off x="6684398" y="2931791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F67E608-18DB-473E-B590-EEB5E39CBF1B}"/>
              </a:ext>
            </a:extLst>
          </p:cNvPr>
          <p:cNvSpPr/>
          <p:nvPr/>
        </p:nvSpPr>
        <p:spPr>
          <a:xfrm>
            <a:off x="5796136" y="2538052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D8853EA-15DC-460D-921D-C28B666DC228}"/>
              </a:ext>
            </a:extLst>
          </p:cNvPr>
          <p:cNvSpPr/>
          <p:nvPr/>
        </p:nvSpPr>
        <p:spPr>
          <a:xfrm>
            <a:off x="6626419" y="1995686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08F6DE2B-6C23-42E6-A84F-20A598131168}"/>
              </a:ext>
            </a:extLst>
          </p:cNvPr>
          <p:cNvSpPr/>
          <p:nvPr/>
        </p:nvSpPr>
        <p:spPr>
          <a:xfrm>
            <a:off x="8244408" y="2385501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5FF31A47-5725-451C-5321-D1215494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86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6B4E2B-B759-4D28-AE1C-C3FFF554D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t="15858" r="1471" b="10490"/>
          <a:stretch/>
        </p:blipFill>
        <p:spPr>
          <a:xfrm>
            <a:off x="2512475" y="733722"/>
            <a:ext cx="2356860" cy="1080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319" y="782379"/>
            <a:ext cx="481526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Межблочные соединения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технологического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и вспомогательного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оборудования</a:t>
            </a:r>
          </a:p>
          <a:p>
            <a:pPr marL="108000">
              <a:lnSpc>
                <a:spcPct val="200000"/>
              </a:lnSpc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  <a:endParaRPr lang="ru-RU" sz="1200" dirty="0">
              <a:cs typeface="Arial" panose="020B0604020202020204" pitchFamily="34" charset="0"/>
            </a:endParaRP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Модули инженерных сетей МИС представляют собой изготовленные в заводских условиях участки трубопроводной обвязки (с обогревом, изоляцией) для подключения технологических и вспомогательных блоков и транзитных участков трубопроводов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Размещаются на подготовленном твердом основании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Соединение модулей между собой и подключение к сетям осуществляется через сертифицированные гибкие либо жесткие соединения в зависимости от подвижности основания площадки без сварочных работ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В небольших установках технологические блоки напрямую подключают к центральным МИС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Установки из большого количества блоков состоят из групп аппаратов, которые через вспомогательные МИС (1) подключают к центральным (2)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444E603-6EFC-4613-9124-7121A935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37" y="97885"/>
            <a:ext cx="8315218" cy="310441"/>
          </a:xfrm>
        </p:spPr>
        <p:txBody>
          <a:bodyPr>
            <a:no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10.  ИНЖЕНЕРНЫЕ СЕТИ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10DE4D-F683-4B6B-88D8-DDF4A3C32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41520" r="44488" b="31898"/>
          <a:stretch/>
        </p:blipFill>
        <p:spPr>
          <a:xfrm>
            <a:off x="5076056" y="771550"/>
            <a:ext cx="3744416" cy="192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B5C749DD-5A8B-4806-A6D7-CD7ADF1E2991}"/>
              </a:ext>
            </a:extLst>
          </p:cNvPr>
          <p:cNvSpPr/>
          <p:nvPr/>
        </p:nvSpPr>
        <p:spPr>
          <a:xfrm>
            <a:off x="5364088" y="1273837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52154E0-14DC-44E1-B508-FF87978D36EB}"/>
              </a:ext>
            </a:extLst>
          </p:cNvPr>
          <p:cNvSpPr/>
          <p:nvPr/>
        </p:nvSpPr>
        <p:spPr>
          <a:xfrm>
            <a:off x="6967767" y="843558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541878E-0A95-4BF2-860C-2DDA4631CEF7}"/>
              </a:ext>
            </a:extLst>
          </p:cNvPr>
          <p:cNvSpPr/>
          <p:nvPr/>
        </p:nvSpPr>
        <p:spPr>
          <a:xfrm>
            <a:off x="8359583" y="1273837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44D2E5-B71A-4D57-AD88-A6AD2D3C48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8361" r="15350" b="6151"/>
          <a:stretch/>
        </p:blipFill>
        <p:spPr>
          <a:xfrm>
            <a:off x="5076056" y="2840362"/>
            <a:ext cx="3744416" cy="1926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1F6060B4-C228-85B8-8269-696FF3F7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7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348FBBE-96AE-4560-AF4A-22887CA4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5" y="94678"/>
            <a:ext cx="8370930" cy="582901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chemeClr val="bg1"/>
                </a:solidFill>
              </a:rPr>
              <a:t>ПЕРЕДВИЖНАЯ УСТАНОВКА ПОДГОТОВКИ И ЗАКАЧКИ ВОДЫ В ПЛАСТ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44E84-92EF-487A-84C8-438B4C950B66}"/>
              </a:ext>
            </a:extLst>
          </p:cNvPr>
          <p:cNvSpPr txBox="1"/>
          <p:nvPr/>
        </p:nvSpPr>
        <p:spPr>
          <a:xfrm>
            <a:off x="71511" y="627534"/>
            <a:ext cx="3816425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 Состав оборудования: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Отстойник воды с арматурным блоком 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Система измерения количества воды 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 кустовой насосной станции 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Операторная, КТП, БМА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 дозирования реагента </a:t>
            </a:r>
          </a:p>
          <a:p>
            <a:pPr marL="98425">
              <a:spcAft>
                <a:spcPts val="300"/>
              </a:spcAft>
            </a:pPr>
            <a:endParaRPr lang="ru-RU" sz="800" dirty="0">
              <a:cs typeface="Arial" panose="020B0604020202020204" pitchFamily="34" charset="0"/>
            </a:endParaRPr>
          </a:p>
          <a:p>
            <a:pPr marL="90488">
              <a:lnSpc>
                <a:spcPct val="200000"/>
              </a:lnSpc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</a:p>
          <a:p>
            <a:pPr marL="26987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000000"/>
                </a:solidFill>
                <a:ea typeface="Tahoma" panose="020B0604030504040204" pitchFamily="34" charset="0"/>
              </a:rPr>
              <a:t>Применение частотных регуляторов привода позволит работать в большом диапазоне производительности, что важно для проектов ранней добычи с неопределенными условиями эксплуатации</a:t>
            </a:r>
          </a:p>
          <a:p>
            <a:pPr marL="26987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000000"/>
                </a:solidFill>
                <a:ea typeface="Tahoma" panose="020B0604030504040204" pitchFamily="34" charset="0"/>
              </a:rPr>
              <a:t>Возможность использования нескольких блоков последовательного и параллельного подключения в случае, если требуется увеличить производительность или давление</a:t>
            </a:r>
          </a:p>
          <a:p>
            <a:pPr marL="269875" indent="-171450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000000"/>
                </a:solidFill>
                <a:ea typeface="Tahoma" panose="020B0604030504040204" pitchFamily="34" charset="0"/>
              </a:rPr>
              <a:t>Простое и быстрое изменение конфигурации насосов и двигателей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2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200" dirty="0">
              <a:cs typeface="Arial" panose="020B0604020202020204" pitchFamily="34" charset="0"/>
            </a:endParaRPr>
          </a:p>
          <a:p>
            <a:pPr marL="279450" indent="-171450">
              <a:spcAft>
                <a:spcPts val="300"/>
              </a:spcAft>
              <a:buClr>
                <a:srgbClr val="2CA6D2"/>
              </a:buClr>
              <a:buFont typeface="Arial" panose="020B0604020202020204" pitchFamily="34" charset="0"/>
              <a:buChar char="●"/>
            </a:pPr>
            <a:endParaRPr lang="ru-RU" sz="1000" dirty="0">
              <a:cs typeface="Arial" panose="020B0604020202020204" pitchFamily="34" charset="0"/>
            </a:endParaRPr>
          </a:p>
          <a:p>
            <a:pPr marL="279450" indent="-171450">
              <a:spcAft>
                <a:spcPts val="300"/>
              </a:spcAft>
              <a:buClr>
                <a:srgbClr val="2CA6D2"/>
              </a:buClr>
              <a:buFont typeface="Arial" panose="020B0604020202020204" pitchFamily="34" charset="0"/>
              <a:buChar char="●"/>
            </a:pPr>
            <a:endParaRPr lang="ru-RU" sz="1000" dirty="0">
              <a:cs typeface="Arial" panose="020B0604020202020204" pitchFamily="34" charset="0"/>
            </a:endParaRPr>
          </a:p>
        </p:txBody>
      </p:sp>
      <p:pic>
        <p:nvPicPr>
          <p:cNvPr id="12" name="Рисунок 4" descr="6A1F9290-3A23-4D94-A83D-1DE2711DB779-L0-001">
            <a:extLst>
              <a:ext uri="{FF2B5EF4-FFF2-40B4-BE49-F238E27FC236}">
                <a16:creationId xmlns:a16="http://schemas.microsoft.com/office/drawing/2014/main" id="{59E14809-92F1-4519-80A7-384238D2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r="10030" b="29532"/>
          <a:stretch/>
        </p:blipFill>
        <p:spPr bwMode="auto">
          <a:xfrm>
            <a:off x="4520765" y="745452"/>
            <a:ext cx="4443724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1C97875-E4C7-4CEE-B726-E8E9AC3E3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938584"/>
              </p:ext>
            </p:extLst>
          </p:nvPr>
        </p:nvGraphicFramePr>
        <p:xfrm>
          <a:off x="3977740" y="2756889"/>
          <a:ext cx="5026670" cy="18375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4201570">
                  <a:extLst>
                    <a:ext uri="{9D8B030D-6E8A-4147-A177-3AD203B41FA5}">
                      <a16:colId xmlns:a16="http://schemas.microsoft.com/office/drawing/2014/main" val="207880645"/>
                    </a:ext>
                  </a:extLst>
                </a:gridCol>
                <a:gridCol w="825100">
                  <a:extLst>
                    <a:ext uri="{9D8B030D-6E8A-4147-A177-3AD203B41FA5}">
                      <a16:colId xmlns:a16="http://schemas.microsoft.com/office/drawing/2014/main" val="2611589877"/>
                    </a:ext>
                  </a:extLst>
                </a:gridCol>
              </a:tblGrid>
              <a:tr h="3675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</a:rPr>
                        <a:t>Содержание нефти и мех примесей в подготовленной воде, мг/дм</a:t>
                      </a:r>
                      <a:r>
                        <a:rPr lang="ru-RU" sz="1000" u="none" strike="noStrike" baseline="30000" dirty="0">
                          <a:effectLst/>
                        </a:rPr>
                        <a:t>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effectLst/>
                        </a:rPr>
                        <a:t>менее 40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602391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effectLst/>
                        </a:rPr>
                        <a:t>Ориентировочный размер площадки под оборудование, м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20 х 15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effectLst/>
                        </a:rPr>
                        <a:t>Размер площадки под один насосный блок, м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2,5 х 12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8264035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effectLst/>
                        </a:rPr>
                        <a:t>Производительность одного насосного блока, </a:t>
                      </a:r>
                      <a:r>
                        <a:rPr lang="ru-RU" sz="1000" dirty="0">
                          <a:effectLst/>
                        </a:rPr>
                        <a:t>м</a:t>
                      </a:r>
                      <a:r>
                        <a:rPr lang="ru-RU" sz="1000" baseline="30000" dirty="0">
                          <a:effectLst/>
                        </a:rPr>
                        <a:t>3</a:t>
                      </a:r>
                      <a:r>
                        <a:rPr lang="ru-RU" sz="1000" dirty="0">
                          <a:effectLst/>
                        </a:rPr>
                        <a:t>/</a:t>
                      </a:r>
                      <a:r>
                        <a:rPr lang="ru-RU" sz="1000" dirty="0" err="1">
                          <a:effectLst/>
                        </a:rPr>
                        <a:t>сут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80 - 1250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4892489"/>
                  </a:ext>
                </a:extLst>
              </a:tr>
              <a:tr h="36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effectLst/>
                        </a:rPr>
                        <a:t>Напор одного насосного блока, </a:t>
                      </a:r>
                      <a:r>
                        <a:rPr lang="ru-RU" sz="1000" dirty="0">
                          <a:effectLst/>
                        </a:rPr>
                        <a:t>м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600 - 2500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038235"/>
                  </a:ext>
                </a:extLst>
              </a:tr>
            </a:tbl>
          </a:graphicData>
        </a:graphic>
      </p:graphicFrame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41954B8E-DD46-449A-62D6-6FB51390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164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252F94-178E-50C0-105E-2CDD8BC87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14283" r="7062" b="12201"/>
          <a:stretch/>
        </p:blipFill>
        <p:spPr>
          <a:xfrm>
            <a:off x="4971195" y="1011169"/>
            <a:ext cx="3992723" cy="395604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348FBBE-96AE-4560-AF4A-22887CA4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4" y="94678"/>
            <a:ext cx="8664597" cy="582901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>
                <a:solidFill>
                  <a:schemeClr val="bg1"/>
                </a:solidFill>
              </a:rPr>
              <a:t>ПЕРЕДВИЖНАЯ УСТАНОВКА ДЛЯ ОТРАБОТКИ ТЕХНОЛОГИИ ПОДГОТОВКИ ГАЗА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44E84-92EF-487A-84C8-438B4C950B66}"/>
              </a:ext>
            </a:extLst>
          </p:cNvPr>
          <p:cNvSpPr txBox="1"/>
          <p:nvPr/>
        </p:nvSpPr>
        <p:spPr>
          <a:xfrm>
            <a:off x="71511" y="627534"/>
            <a:ext cx="3816425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 Состав оборудования: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Сепаратор-</a:t>
            </a:r>
            <a:r>
              <a:rPr lang="ru-RU" sz="11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пробкоуловитель</a:t>
            </a:r>
            <a:endParaRPr lang="ru-RU" sz="11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Сепаратор технологический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Дренажная емкость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Операторная, КТП, БМА</a:t>
            </a:r>
          </a:p>
          <a:p>
            <a:pPr marL="269875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 дозирования метанола </a:t>
            </a:r>
          </a:p>
          <a:p>
            <a:pPr marL="98425">
              <a:spcAft>
                <a:spcPts val="300"/>
              </a:spcAft>
            </a:pPr>
            <a:endParaRPr lang="ru-RU" sz="800" dirty="0">
              <a:cs typeface="Arial" panose="020B0604020202020204" pitchFamily="34" charset="0"/>
            </a:endParaRPr>
          </a:p>
          <a:p>
            <a:pPr marL="98425">
              <a:spcAft>
                <a:spcPts val="300"/>
              </a:spcAft>
            </a:pPr>
            <a:endParaRPr lang="ru-RU" sz="800" dirty="0">
              <a:cs typeface="Arial" panose="020B0604020202020204" pitchFamily="34" charset="0"/>
            </a:endParaRPr>
          </a:p>
          <a:p>
            <a:pPr marL="98425">
              <a:spcAft>
                <a:spcPts val="300"/>
              </a:spcAft>
            </a:pPr>
            <a:endParaRPr lang="ru-RU" sz="800" dirty="0">
              <a:cs typeface="Arial" panose="020B0604020202020204" pitchFamily="34" charset="0"/>
            </a:endParaRPr>
          </a:p>
          <a:p>
            <a:pPr marL="90488">
              <a:lnSpc>
                <a:spcPct val="200000"/>
              </a:lnSpc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</a:p>
          <a:p>
            <a:pPr marL="26987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000000"/>
                </a:solidFill>
                <a:ea typeface="Tahoma" panose="020B0604030504040204" pitchFamily="34" charset="0"/>
              </a:rPr>
              <a:t>Позволяет подобрать технологический режим подготовки газа на тестовой установке без строительства капитального объекта – исключение ошибок проектирования</a:t>
            </a:r>
          </a:p>
          <a:p>
            <a:pPr marL="26987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000000"/>
                </a:solidFill>
                <a:ea typeface="Tahoma" panose="020B0604030504040204" pitchFamily="34" charset="0"/>
              </a:rPr>
              <a:t>Возможность быстрой замены внутренних устройств для подбора наиболее эффективных </a:t>
            </a:r>
          </a:p>
          <a:p>
            <a:pPr marL="269875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rgbClr val="000000"/>
                </a:solidFill>
                <a:ea typeface="Tahoma" panose="020B0604030504040204" pitchFamily="34" charset="0"/>
              </a:rPr>
              <a:t>Возможность добавления реагента на различных стадиях технологического процесса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2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200" dirty="0">
              <a:cs typeface="Arial" panose="020B0604020202020204" pitchFamily="34" charset="0"/>
            </a:endParaRPr>
          </a:p>
          <a:p>
            <a:pPr marL="279450" indent="-171450">
              <a:spcAft>
                <a:spcPts val="300"/>
              </a:spcAft>
              <a:buClr>
                <a:srgbClr val="2CA6D2"/>
              </a:buClr>
              <a:buFont typeface="Arial" panose="020B0604020202020204" pitchFamily="34" charset="0"/>
              <a:buChar char="●"/>
            </a:pPr>
            <a:endParaRPr lang="ru-RU" sz="1000" dirty="0">
              <a:cs typeface="Arial" panose="020B0604020202020204" pitchFamily="34" charset="0"/>
            </a:endParaRPr>
          </a:p>
          <a:p>
            <a:pPr marL="279450" indent="-171450">
              <a:spcAft>
                <a:spcPts val="300"/>
              </a:spcAft>
              <a:buClr>
                <a:srgbClr val="2CA6D2"/>
              </a:buClr>
              <a:buFont typeface="Arial" panose="020B0604020202020204" pitchFamily="34" charset="0"/>
              <a:buChar char="●"/>
            </a:pPr>
            <a:endParaRPr lang="ru-RU" sz="1000" dirty="0"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81C97875-E4C7-4CEE-B726-E8E9AC3E3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78476"/>
              </p:ext>
            </p:extLst>
          </p:nvPr>
        </p:nvGraphicFramePr>
        <p:xfrm>
          <a:off x="2771800" y="846780"/>
          <a:ext cx="3816426" cy="1296144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2808311">
                  <a:extLst>
                    <a:ext uri="{9D8B030D-6E8A-4147-A177-3AD203B41FA5}">
                      <a16:colId xmlns:a16="http://schemas.microsoft.com/office/drawing/2014/main" val="207880645"/>
                    </a:ext>
                  </a:extLst>
                </a:gridCol>
                <a:gridCol w="1008115">
                  <a:extLst>
                    <a:ext uri="{9D8B030D-6E8A-4147-A177-3AD203B41FA5}">
                      <a16:colId xmlns:a16="http://schemas.microsoft.com/office/drawing/2014/main" val="2611589877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</a:rPr>
                        <a:t>Унос жидкости и мех примесей газом, мг/м</a:t>
                      </a:r>
                      <a:r>
                        <a:rPr lang="ru-RU" sz="1000" u="none" strike="noStrike" baseline="30000" dirty="0">
                          <a:effectLst/>
                        </a:rPr>
                        <a:t>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effectLst/>
                        </a:rPr>
                        <a:t>не более 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60239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effectLst/>
                        </a:rPr>
                        <a:t>Размер площадки, м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2,5 х 12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8264035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>
                          <a:effectLst/>
                        </a:rPr>
                        <a:t>Производительность, ст. </a:t>
                      </a:r>
                      <a:r>
                        <a:rPr lang="ru-RU" sz="1000" dirty="0">
                          <a:effectLst/>
                        </a:rPr>
                        <a:t>м</a:t>
                      </a:r>
                      <a:r>
                        <a:rPr lang="ru-RU" sz="1000" baseline="30000" dirty="0">
                          <a:effectLst/>
                        </a:rPr>
                        <a:t>3</a:t>
                      </a:r>
                      <a:r>
                        <a:rPr lang="ru-RU" sz="1000" dirty="0">
                          <a:effectLst/>
                        </a:rPr>
                        <a:t>/</a:t>
                      </a:r>
                      <a:r>
                        <a:rPr lang="ru-RU" sz="1000" dirty="0" err="1">
                          <a:effectLst/>
                        </a:rPr>
                        <a:t>сут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0,5 млн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4892489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effectLst/>
                        </a:rPr>
                        <a:t>Расчетное давление, МПа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effectLst/>
                        </a:rPr>
                        <a:t>10-16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038235"/>
                  </a:ext>
                </a:extLst>
              </a:tr>
            </a:tbl>
          </a:graphicData>
        </a:graphic>
      </p:graphicFrame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41954B8E-DD46-449A-62D6-6FB51390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4762500"/>
            <a:ext cx="405408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034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229" y="101038"/>
            <a:ext cx="8640960" cy="518836"/>
          </a:xfrm>
        </p:spPr>
        <p:txBody>
          <a:bodyPr>
            <a:noAutofit/>
          </a:bodyPr>
          <a:lstStyle/>
          <a:p>
            <a:pPr lvl="0"/>
            <a:r>
              <a:rPr lang="ru-RU" sz="1800" b="1" cap="small" dirty="0">
                <a:solidFill>
                  <a:schemeClr val="bg1"/>
                </a:solidFill>
              </a:rPr>
              <a:t>ПЕРЕДВИЖНЫЕ ТЕХНОЛОГИЧЕСКИЕ УСТАНОВКИ (ПТУ)</a:t>
            </a:r>
            <a:br>
              <a:rPr lang="ru-RU" sz="1800" b="1" cap="small" dirty="0">
                <a:solidFill>
                  <a:schemeClr val="bg1"/>
                </a:solidFill>
              </a:rPr>
            </a:br>
            <a:r>
              <a:rPr lang="ru-RU" sz="1800" b="1" cap="small" dirty="0">
                <a:solidFill>
                  <a:schemeClr val="bg1"/>
                </a:solidFill>
              </a:rPr>
              <a:t/>
            </a:r>
            <a:br>
              <a:rPr lang="ru-RU" sz="1800" b="1" cap="small" dirty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5" name="object 113"/>
          <p:cNvSpPr/>
          <p:nvPr/>
        </p:nvSpPr>
        <p:spPr>
          <a:xfrm>
            <a:off x="255828" y="2844450"/>
            <a:ext cx="5629951" cy="1918050"/>
          </a:xfrm>
          <a:prstGeom prst="rect">
            <a:avLst/>
          </a:prstGeom>
          <a:blipFill>
            <a:blip r:embed="rId2" cstate="print"/>
            <a:srcRect/>
            <a:stretch>
              <a:fillRect l="-2656" t="-45604" r="-5744" b="-56284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A7A778DD-4280-48FC-B3C3-F7169D2F5A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578891"/>
              </p:ext>
            </p:extLst>
          </p:nvPr>
        </p:nvGraphicFramePr>
        <p:xfrm>
          <a:off x="249289" y="766002"/>
          <a:ext cx="5629950" cy="2011680"/>
        </p:xfrm>
        <a:graphic>
          <a:graphicData uri="http://schemas.openxmlformats.org/drawingml/2006/table">
            <a:tbl>
              <a:tblPr firstRow="1">
                <a:tableStyleId>{5FD0F851-EC5A-4D38-B0AD-8093EC10F338}</a:tableStyleId>
              </a:tblPr>
              <a:tblGrid>
                <a:gridCol w="787778">
                  <a:extLst>
                    <a:ext uri="{9D8B030D-6E8A-4147-A177-3AD203B41FA5}">
                      <a16:colId xmlns:a16="http://schemas.microsoft.com/office/drawing/2014/main" val="207880645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61158987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722169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98486086"/>
                    </a:ext>
                  </a:extLst>
                </a:gridCol>
                <a:gridCol w="665708">
                  <a:extLst>
                    <a:ext uri="{9D8B030D-6E8A-4147-A177-3AD203B41FA5}">
                      <a16:colId xmlns:a16="http://schemas.microsoft.com/office/drawing/2014/main" val="615818290"/>
                    </a:ext>
                  </a:extLst>
                </a:gridCol>
              </a:tblGrid>
              <a:tr h="607352"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effectLst/>
                        </a:rPr>
                        <a:t>Объем</a:t>
                      </a:r>
                      <a:br>
                        <a:rPr lang="ru-RU" sz="900" kern="1200" dirty="0">
                          <a:effectLst/>
                        </a:rPr>
                      </a:br>
                      <a:r>
                        <a:rPr lang="ru-RU" sz="900" kern="1200" dirty="0">
                          <a:effectLst/>
                        </a:rPr>
                        <a:t>жидкости,</a:t>
                      </a:r>
                      <a:r>
                        <a:rPr lang="en-US" sz="900" kern="1200" dirty="0">
                          <a:effectLst/>
                        </a:rPr>
                        <a:t> </a:t>
                      </a:r>
                      <a:r>
                        <a:rPr lang="ru-RU" sz="900" kern="1200" dirty="0">
                          <a:effectLst/>
                        </a:rPr>
                        <a:t>м³/</a:t>
                      </a:r>
                      <a:r>
                        <a:rPr lang="ru-RU" sz="900" kern="1200" dirty="0" err="1">
                          <a:effectLst/>
                        </a:rPr>
                        <a:t>сут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effectLst/>
                        </a:rPr>
                        <a:t>Ориентировочный размер площадки </a:t>
                      </a:r>
                      <a:br>
                        <a:rPr lang="ru-RU" sz="900" kern="1200" dirty="0">
                          <a:effectLst/>
                        </a:rPr>
                      </a:br>
                      <a:r>
                        <a:rPr lang="ru-RU" sz="900" kern="1200" dirty="0">
                          <a:effectLst/>
                        </a:rPr>
                        <a:t>под технологическое оборудование, м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206133" indent="90488" algn="ctr">
                        <a:lnSpc>
                          <a:spcPct val="95825"/>
                        </a:lnSpc>
                        <a:spcBef>
                          <a:spcPts val="180"/>
                        </a:spcBef>
                        <a:tabLst/>
                      </a:pPr>
                      <a:r>
                        <a:rPr lang="ru-RU" sz="900" spc="-25" dirty="0"/>
                        <a:t>Время</a:t>
                      </a:r>
                      <a:endParaRPr lang="ru-RU" sz="900" dirty="0"/>
                    </a:p>
                    <a:p>
                      <a:pPr marL="58292" marR="61062" indent="0" algn="ctr">
                        <a:lnSpc>
                          <a:spcPct val="100041"/>
                        </a:lnSpc>
                        <a:spcBef>
                          <a:spcPts val="60"/>
                        </a:spcBef>
                      </a:pPr>
                      <a:r>
                        <a:rPr lang="ru-RU" sz="900" spc="-25" dirty="0"/>
                        <a:t>н</a:t>
                      </a:r>
                      <a:r>
                        <a:rPr lang="ru-RU" sz="900" spc="0" dirty="0"/>
                        <a:t>а</a:t>
                      </a:r>
                      <a:r>
                        <a:rPr lang="ru-RU" sz="900" spc="-70" dirty="0"/>
                        <a:t> </a:t>
                      </a:r>
                      <a:r>
                        <a:rPr lang="ru-RU" sz="900" spc="-25" dirty="0"/>
                        <a:t>мон</a:t>
                      </a:r>
                      <a:r>
                        <a:rPr lang="ru-RU" sz="900" spc="-59" dirty="0"/>
                        <a:t>т</a:t>
                      </a:r>
                      <a:r>
                        <a:rPr lang="ru-RU" sz="900" spc="-25" dirty="0"/>
                        <a:t>аж, мес.</a:t>
                      </a:r>
                      <a:endParaRPr lang="ru-RU" sz="9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noProof="0" dirty="0">
                          <a:effectLst/>
                        </a:rPr>
                        <a:t>Газовый </a:t>
                      </a:r>
                      <a:r>
                        <a:rPr lang="ru-RU" sz="900" kern="1200" noProof="0">
                          <a:effectLst/>
                        </a:rPr>
                        <a:t>фактор</a:t>
                      </a:r>
                      <a:r>
                        <a:rPr lang="en-US" sz="900" kern="1200" noProof="0">
                          <a:effectLst/>
                        </a:rPr>
                        <a:t>  </a:t>
                      </a:r>
                      <a:r>
                        <a:rPr lang="ru-RU" sz="900" kern="1200" noProof="0">
                          <a:effectLst/>
                        </a:rPr>
                        <a:t>            </a:t>
                      </a:r>
                      <a:r>
                        <a:rPr lang="en-US" sz="900" kern="1200" noProof="0">
                          <a:effectLst/>
                        </a:rPr>
                        <a:t>  </a:t>
                      </a:r>
                      <a:r>
                        <a:rPr lang="ru-RU" sz="900" kern="1200" noProof="0" smtClean="0">
                          <a:effectLst/>
                        </a:rPr>
                        <a:t>м³/сут</a:t>
                      </a:r>
                      <a:endParaRPr lang="ru-RU" sz="9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noProof="0" dirty="0">
                          <a:effectLst/>
                        </a:rPr>
                        <a:t>Расчетное давление,</a:t>
                      </a:r>
                      <a:r>
                        <a:rPr lang="en-US" sz="900" kern="1200" noProof="0" dirty="0">
                          <a:effectLst/>
                        </a:rPr>
                        <a:t>                   </a:t>
                      </a:r>
                      <a:r>
                        <a:rPr lang="ru-RU" sz="900" kern="1200" noProof="0" dirty="0">
                          <a:effectLst/>
                        </a:rPr>
                        <a:t>МПа </a:t>
                      </a:r>
                      <a:endParaRPr lang="ru-RU" sz="900" b="1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>
                          <a:effectLst/>
                        </a:rPr>
                        <a:t>H</a:t>
                      </a:r>
                      <a:r>
                        <a:rPr lang="en-US" sz="900" kern="1200" baseline="-25000" dirty="0">
                          <a:effectLst/>
                        </a:rPr>
                        <a:t>2</a:t>
                      </a:r>
                      <a:r>
                        <a:rPr lang="en-US" sz="900" kern="1200" dirty="0">
                          <a:effectLst/>
                        </a:rPr>
                        <a:t>S</a:t>
                      </a:r>
                      <a:r>
                        <a:rPr lang="ru-RU" sz="900" kern="1200" dirty="0">
                          <a:effectLst/>
                        </a:rPr>
                        <a:t>, %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34397"/>
                  </a:ext>
                </a:extLst>
              </a:tr>
              <a:tr h="216911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200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4 х 15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&lt;</a:t>
                      </a:r>
                      <a:r>
                        <a:rPr lang="en-US" sz="900" b="1" kern="1200" baseline="0" dirty="0">
                          <a:effectLst/>
                        </a:rPr>
                        <a:t> 0,5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1000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1,6; 4</a:t>
                      </a:r>
                      <a:r>
                        <a:rPr lang="ru-RU" sz="900" b="1" kern="1200">
                          <a:effectLst/>
                        </a:rPr>
                        <a:t>; </a:t>
                      </a:r>
                      <a:r>
                        <a:rPr lang="ru-RU" sz="900" b="1" kern="1200" smtClean="0">
                          <a:effectLst/>
                        </a:rPr>
                        <a:t>6;10;16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&lt;</a:t>
                      </a:r>
                      <a:r>
                        <a:rPr lang="ru-RU" sz="900" b="1" kern="1200" dirty="0">
                          <a:effectLst/>
                        </a:rPr>
                        <a:t> </a:t>
                      </a:r>
                      <a:r>
                        <a:rPr lang="en-US" sz="900" b="1" kern="1200" dirty="0">
                          <a:effectLst/>
                        </a:rPr>
                        <a:t>6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911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500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effectLst/>
                        </a:rPr>
                        <a:t>20 х 15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313439"/>
                          </a:solidFill>
                        </a:rPr>
                        <a:t>1000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602391"/>
                  </a:ext>
                </a:extLst>
              </a:tr>
              <a:tr h="216911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1000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effectLst/>
                        </a:rPr>
                        <a:t>40 х 15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&lt; 1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313439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308343"/>
                  </a:ext>
                </a:extLst>
              </a:tr>
              <a:tr h="216911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1500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40 х 50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1-2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2000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effectLst/>
                        </a:rPr>
                        <a:t>1,6; 4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911"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3000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80 х 50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kern="1200" dirty="0">
                          <a:effectLst/>
                        </a:rPr>
                        <a:t>3-4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264035"/>
                  </a:ext>
                </a:extLst>
              </a:tr>
              <a:tr h="216911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6</a:t>
                      </a:r>
                      <a:r>
                        <a:rPr lang="en-US" sz="900" b="1" kern="1200" dirty="0">
                          <a:effectLst/>
                        </a:rPr>
                        <a:t>000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effectLst/>
                        </a:rPr>
                        <a:t>120 х 60</a:t>
                      </a:r>
                      <a:endParaRPr lang="ru-RU" sz="9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89248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EECB68-BF01-8CA2-3F96-A3945F017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88679"/>
            <a:ext cx="2876012" cy="413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9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9A79EC9A-E6CB-42EA-88A8-E278C58CD90B}"/>
              </a:ext>
            </a:extLst>
          </p:cNvPr>
          <p:cNvSpPr/>
          <p:nvPr/>
        </p:nvSpPr>
        <p:spPr>
          <a:xfrm>
            <a:off x="360876" y="931521"/>
            <a:ext cx="2133857" cy="1280189"/>
          </a:xfrm>
          <a:prstGeom prst="rightArrow">
            <a:avLst>
              <a:gd name="adj1" fmla="val 100000"/>
              <a:gd name="adj2" fmla="val 10124"/>
            </a:avLst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8421803F-AAC1-403E-94D2-31ECF6400848}"/>
              </a:ext>
            </a:extLst>
          </p:cNvPr>
          <p:cNvSpPr/>
          <p:nvPr/>
        </p:nvSpPr>
        <p:spPr>
          <a:xfrm>
            <a:off x="3087256" y="931521"/>
            <a:ext cx="2420848" cy="1496213"/>
          </a:xfrm>
          <a:prstGeom prst="rightArrow">
            <a:avLst>
              <a:gd name="adj1" fmla="val 100000"/>
              <a:gd name="adj2" fmla="val 10564"/>
            </a:avLst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E4A5DFB4-0786-4DA2-94B3-B93BC248C9A8}"/>
              </a:ext>
            </a:extLst>
          </p:cNvPr>
          <p:cNvSpPr/>
          <p:nvPr/>
        </p:nvSpPr>
        <p:spPr>
          <a:xfrm>
            <a:off x="6053693" y="900351"/>
            <a:ext cx="2871441" cy="1887424"/>
          </a:xfrm>
          <a:prstGeom prst="rightArrow">
            <a:avLst>
              <a:gd name="adj1" fmla="val 100000"/>
              <a:gd name="adj2" fmla="val 9693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3C3CC21F-8294-43B8-A6F1-52FB8270F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104875"/>
              </p:ext>
            </p:extLst>
          </p:nvPr>
        </p:nvGraphicFramePr>
        <p:xfrm>
          <a:off x="250825" y="2584669"/>
          <a:ext cx="5689327" cy="22555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611476">
                  <a:extLst>
                    <a:ext uri="{9D8B030D-6E8A-4147-A177-3AD203B41FA5}">
                      <a16:colId xmlns:a16="http://schemas.microsoft.com/office/drawing/2014/main" val="1380646991"/>
                    </a:ext>
                  </a:extLst>
                </a:gridCol>
                <a:gridCol w="738781">
                  <a:extLst>
                    <a:ext uri="{9D8B030D-6E8A-4147-A177-3AD203B41FA5}">
                      <a16:colId xmlns:a16="http://schemas.microsoft.com/office/drawing/2014/main" val="753848722"/>
                    </a:ext>
                  </a:extLst>
                </a:gridCol>
                <a:gridCol w="664903">
                  <a:extLst>
                    <a:ext uri="{9D8B030D-6E8A-4147-A177-3AD203B41FA5}">
                      <a16:colId xmlns:a16="http://schemas.microsoft.com/office/drawing/2014/main" val="2478161756"/>
                    </a:ext>
                  </a:extLst>
                </a:gridCol>
                <a:gridCol w="674167">
                  <a:extLst>
                    <a:ext uri="{9D8B030D-6E8A-4147-A177-3AD203B41FA5}">
                      <a16:colId xmlns:a16="http://schemas.microsoft.com/office/drawing/2014/main" val="1615630702"/>
                    </a:ext>
                  </a:extLst>
                </a:gridCol>
              </a:tblGrid>
              <a:tr h="5159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/>
                        <a:t>Функции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/>
                        <a:t>базовой комплектации установок*</a:t>
                      </a:r>
                      <a:endParaRPr lang="ru-RU" sz="10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/>
                        <a:t>до 1500 м³/</a:t>
                      </a:r>
                      <a:r>
                        <a:rPr lang="ru-RU" sz="1000" baseline="0" dirty="0" err="1"/>
                        <a:t>сут</a:t>
                      </a:r>
                      <a:endParaRPr lang="ru-RU" sz="10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/>
                        <a:t>1500-3000 м³/</a:t>
                      </a:r>
                      <a:r>
                        <a:rPr lang="ru-RU" sz="1000" baseline="0" dirty="0" err="1"/>
                        <a:t>сут</a:t>
                      </a:r>
                      <a:endParaRPr lang="ru-RU" sz="1000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/>
                        <a:t>от 3000 м³/</a:t>
                      </a:r>
                      <a:r>
                        <a:rPr lang="ru-RU" sz="1000" baseline="0" dirty="0" err="1"/>
                        <a:t>сут</a:t>
                      </a:r>
                      <a:endParaRPr lang="ru-RU" sz="1000" b="1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750118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Испарение воды</a:t>
                      </a:r>
                      <a:endParaRPr lang="ru-RU" sz="1000" b="1" baseline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065747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r>
                        <a:rPr lang="ru-RU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Сжигание газа </a:t>
                      </a:r>
                      <a:endParaRPr lang="ru-RU" sz="1000" b="1" baseline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25607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kern="12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Автоналивной транспорт нефти</a:t>
                      </a:r>
                      <a:endParaRPr lang="ru-RU" sz="1000" b="1" kern="120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265662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r>
                        <a:rPr lang="ru-RU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Подготовка товарной нефти</a:t>
                      </a:r>
                      <a:endParaRPr lang="ru-RU" sz="1000" b="1" baseline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618433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r>
                        <a:rPr lang="ru-RU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Подготовка и закачка воды в систему ППД</a:t>
                      </a:r>
                      <a:endParaRPr lang="ru-RU" sz="1000" b="1" baseline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753946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Подготовка товарного газа, в т.ч. на генерацию энергии </a:t>
                      </a:r>
                      <a:endParaRPr lang="ru-RU" sz="1000" b="1" baseline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418168"/>
                  </a:ext>
                </a:extLst>
              </a:tr>
              <a:tr h="229299">
                <a:tc>
                  <a:txBody>
                    <a:bodyPr/>
                    <a:lstStyle/>
                    <a:p>
                      <a:r>
                        <a:rPr lang="ru-RU" sz="10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Трубопроводный транспорт нефти</a:t>
                      </a:r>
                      <a:endParaRPr lang="ru-RU" sz="1000" b="1" baseline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10766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161AD30-BFD4-4093-BB2E-6B7D1D726BF3}"/>
              </a:ext>
            </a:extLst>
          </p:cNvPr>
          <p:cNvSpPr txBox="1"/>
          <p:nvPr/>
        </p:nvSpPr>
        <p:spPr>
          <a:xfrm>
            <a:off x="6071470" y="3718251"/>
            <a:ext cx="23296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2">
                    <a:lumMod val="50000"/>
                  </a:schemeClr>
                </a:solidFill>
              </a:rPr>
              <a:t>*к базовой комплектации установок разной производительности могут быть добавлены любые опции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50A032-3CE2-41AB-9A0B-C250C3A36BBA}"/>
              </a:ext>
            </a:extLst>
          </p:cNvPr>
          <p:cNvSpPr txBox="1"/>
          <p:nvPr/>
        </p:nvSpPr>
        <p:spPr>
          <a:xfrm>
            <a:off x="5746197" y="680874"/>
            <a:ext cx="31789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25000"/>
                  </a:schemeClr>
                </a:solidFill>
              </a:rPr>
              <a:t>от 3000 м³/</a:t>
            </a:r>
            <a:r>
              <a:rPr lang="ru-RU" sz="1050" b="1" dirty="0" err="1">
                <a:solidFill>
                  <a:schemeClr val="bg2">
                    <a:lumMod val="25000"/>
                  </a:schemeClr>
                </a:solidFill>
              </a:rPr>
              <a:t>сут</a:t>
            </a:r>
            <a:endParaRPr lang="ru-RU" sz="105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7BC57CC7-5A5E-4686-BD77-AF8F94C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68" y="98613"/>
            <a:ext cx="8315218" cy="857250"/>
          </a:xfrm>
        </p:spPr>
        <p:txBody>
          <a:bodyPr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КОМПЛЕКТАЦИИ ПЕРЕДВИЖНЫХ ТЕХНОЛОГИЧЕСКИХ УСТАНОВОК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074691" y="3160765"/>
            <a:ext cx="1508849" cy="1643233"/>
            <a:chOff x="4290715" y="3232372"/>
            <a:chExt cx="1508849" cy="164323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A009CF1-683D-455B-9845-0238816A7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90715" y="3232372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3E17727-AC6E-42B6-A034-847AE75D0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90715" y="3472701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9631964-281F-42D5-BFFA-259FE4FCC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90715" y="3740597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EDBC41D-27D6-4F1E-8AEA-6153BFBF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35380" y="3498968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71087467-551F-47CD-8710-8E3CABDBD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35380" y="3740597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7928028-8A20-44CE-9381-2A37B7640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35380" y="3981026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1129706-B377-441A-99DE-25E49E880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935380" y="4223623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B5EE0EA-816D-48B3-A56E-1378343E1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19608" y="3981026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17BF7EB-73C9-458A-B200-0BF846E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19608" y="4223623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340ED36-68AC-47A3-BD22-E0A97E03F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19608" y="4466220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B9F56B8-064A-4CC8-9CB4-E8CC30CA2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19608" y="4708817"/>
              <a:ext cx="179956" cy="1667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ED2E22F-A2CF-4372-98A7-F9DDEF4CAF1F}"/>
              </a:ext>
            </a:extLst>
          </p:cNvPr>
          <p:cNvSpPr txBox="1"/>
          <p:nvPr/>
        </p:nvSpPr>
        <p:spPr>
          <a:xfrm>
            <a:off x="-108520" y="680874"/>
            <a:ext cx="29130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25000"/>
                  </a:schemeClr>
                </a:solidFill>
              </a:rPr>
              <a:t>  до 1500 м³/</a:t>
            </a:r>
            <a:r>
              <a:rPr lang="ru-RU" sz="1050" b="1" dirty="0" err="1">
                <a:solidFill>
                  <a:schemeClr val="bg2">
                    <a:lumMod val="25000"/>
                  </a:schemeClr>
                </a:solidFill>
              </a:rPr>
              <a:t>сут</a:t>
            </a:r>
            <a:endParaRPr lang="ru-RU" sz="105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000426-DA1C-4AB0-B5AF-B1937C610750}"/>
              </a:ext>
            </a:extLst>
          </p:cNvPr>
          <p:cNvSpPr txBox="1"/>
          <p:nvPr/>
        </p:nvSpPr>
        <p:spPr>
          <a:xfrm>
            <a:off x="2795898" y="680874"/>
            <a:ext cx="29130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bg2">
                    <a:lumMod val="25000"/>
                  </a:schemeClr>
                </a:solidFill>
              </a:rPr>
              <a:t> 1500 - 3000 м³/</a:t>
            </a:r>
            <a:r>
              <a:rPr lang="ru-RU" sz="1050" b="1" dirty="0" err="1">
                <a:solidFill>
                  <a:schemeClr val="bg2">
                    <a:lumMod val="25000"/>
                  </a:schemeClr>
                </a:solidFill>
              </a:rPr>
              <a:t>сут</a:t>
            </a:r>
            <a:endParaRPr lang="ru-RU" sz="105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6FF6D20D-BF17-A725-5951-886C4C77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67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9698" y="812272"/>
            <a:ext cx="4329725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tx2"/>
              </a:buClr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Отделение, учет и утилизация газа учет </a:t>
            </a:r>
            <a:b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и налив жидкости</a:t>
            </a:r>
          </a:p>
          <a:p>
            <a:endParaRPr lang="ru-RU" sz="300" b="1" dirty="0">
              <a:solidFill>
                <a:srgbClr val="2CA6D2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оборудования:</a:t>
            </a:r>
          </a:p>
          <a:p>
            <a:pPr marL="179388" indent="-161925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Сепаратор НГС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V=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40 м</a:t>
            </a:r>
            <a:r>
              <a:rPr lang="ru-RU" sz="1200" baseline="30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3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, Ру=1,6 или 4 МПа (1)</a:t>
            </a:r>
          </a:p>
          <a:p>
            <a:pPr marL="179388" indent="-161925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Устройство налива (2)</a:t>
            </a:r>
          </a:p>
          <a:p>
            <a:pPr marL="179388" indent="-161925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Механические расходомеры и приборы (3)</a:t>
            </a:r>
          </a:p>
          <a:p>
            <a:pPr marL="179388" indent="-161925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Комплект межблочных соединений</a:t>
            </a:r>
          </a:p>
          <a:p>
            <a:pPr marL="179388" indent="-161925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Свеча рассеивания (или ГФУ, ВФУ)</a:t>
            </a:r>
          </a:p>
          <a:p>
            <a:pPr marL="179388" indent="-161925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Бытовка с ДЭС для персонала</a:t>
            </a:r>
            <a:endParaRPr lang="ru-RU" sz="1200" dirty="0"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CA6D2"/>
                </a:solidFill>
                <a:effectLst/>
                <a:uLnTx/>
                <a:uFillTx/>
                <a:cs typeface="Arial" panose="020B0604020202020204" pitchFamily="34" charset="0"/>
              </a:rPr>
              <a:t>Преимущества:</a:t>
            </a:r>
          </a:p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Не требует энергообеспечения кроме бытовых нужд</a:t>
            </a:r>
          </a:p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Минимальная подготовка площадки под оборудование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7938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F497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prstClr val="black"/>
                </a:solidFill>
                <a:cs typeface="Arial" panose="020B0604020202020204" pitchFamily="34" charset="0"/>
              </a:rPr>
              <a:t>Налив под собственным давлением </a:t>
            </a:r>
            <a:endParaRPr lang="ru-RU" sz="1200" dirty="0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D4434F-85E8-4401-94B4-187762889824}"/>
              </a:ext>
            </a:extLst>
          </p:cNvPr>
          <p:cNvSpPr txBox="1"/>
          <p:nvPr/>
        </p:nvSpPr>
        <p:spPr>
          <a:xfrm>
            <a:off x="149698" y="101360"/>
            <a:ext cx="8617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b="1" cap="small" dirty="0">
                <a:solidFill>
                  <a:schemeClr val="bg1"/>
                </a:solidFill>
              </a:rPr>
              <a:t>ПТУ-200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1B2E9-92AC-4032-9FAE-871DA275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" t="12147" r="2675" b="14372"/>
          <a:stretch/>
        </p:blipFill>
        <p:spPr>
          <a:xfrm>
            <a:off x="4341767" y="835132"/>
            <a:ext cx="4652535" cy="3748737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B4FF410C-7235-2490-93F1-6BC29A06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525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3598EF-7DF6-44C5-B883-A6A786B09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87"/>
          <a:stretch/>
        </p:blipFill>
        <p:spPr>
          <a:xfrm flipH="1">
            <a:off x="3213308" y="1189717"/>
            <a:ext cx="5884148" cy="3675151"/>
          </a:xfrm>
          <a:prstGeom prst="rect">
            <a:avLst/>
          </a:prstGeom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7BC57CC7-5A5E-4686-BD77-AF8F94C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65" y="-16684"/>
            <a:ext cx="8315218" cy="601952"/>
          </a:xfrm>
        </p:spPr>
        <p:txBody>
          <a:bodyPr anchor="ctr"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ПТУ-500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0BF7A-F7E3-48DA-BDC8-811C6C9119F5}"/>
              </a:ext>
            </a:extLst>
          </p:cNvPr>
          <p:cNvSpPr txBox="1"/>
          <p:nvPr/>
        </p:nvSpPr>
        <p:spPr>
          <a:xfrm>
            <a:off x="46544" y="811516"/>
            <a:ext cx="4749655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chemeClr val="tx2"/>
              </a:buClr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Отделение, учет и утилизация газа автоматизированные учет и налив жидкости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946FE6-8F0A-4C89-892D-D9E036C653FA}"/>
              </a:ext>
            </a:extLst>
          </p:cNvPr>
          <p:cNvSpPr txBox="1"/>
          <p:nvPr/>
        </p:nvSpPr>
        <p:spPr>
          <a:xfrm>
            <a:off x="157153" y="1241309"/>
            <a:ext cx="3801959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оборудования: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Сепаратор НГС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V=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12 м</a:t>
            </a:r>
            <a:r>
              <a:rPr lang="ru-RU" sz="1200" baseline="30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3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Ру=1,6 или 4 МПа </a:t>
            </a:r>
            <a:endParaRPr lang="ru-RU" sz="1200" baseline="300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Накопительная емкость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V=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40 м</a:t>
            </a:r>
            <a:r>
              <a:rPr lang="ru-RU" sz="1200" baseline="300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3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 </a:t>
            </a:r>
            <a:endParaRPr lang="ru-RU" sz="1200" baseline="300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Блок налива с системой учета нефти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Факельное хозяйство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Комплект межблочных соединений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Операторная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ru-RU" sz="1000" dirty="0">
              <a:cs typeface="Arial" panose="020B0604020202020204" pitchFamily="34" charset="0"/>
            </a:endParaRP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ru-RU" sz="1000" dirty="0">
              <a:cs typeface="Arial" panose="020B0604020202020204" pitchFamily="34" charset="0"/>
            </a:endParaRP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000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153" y="2982894"/>
            <a:ext cx="3801959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  <a:buClr>
                <a:schemeClr val="tx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Опциональное оборудование: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Дополнительные накопительные емкости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Дизельная электростанция 100 КВт</a:t>
            </a:r>
          </a:p>
          <a:p>
            <a:pPr marL="171450" indent="-171450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90A6F1F7-EB15-2068-8919-21198714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36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77FAFD-B178-45D3-BF52-565554F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59832" y="1059582"/>
            <a:ext cx="6595810" cy="3840668"/>
          </a:xfrm>
          <a:prstGeom prst="rect">
            <a:avLst/>
          </a:prstGeom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7BC57CC7-5A5E-4686-BD77-AF8F94CA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09" y="-72397"/>
            <a:ext cx="8315218" cy="701151"/>
          </a:xfrm>
        </p:spPr>
        <p:txBody>
          <a:bodyPr anchor="ctr"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ПТУ-1000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0BF7A-F7E3-48DA-BDC8-811C6C9119F5}"/>
              </a:ext>
            </a:extLst>
          </p:cNvPr>
          <p:cNvSpPr txBox="1"/>
          <p:nvPr/>
        </p:nvSpPr>
        <p:spPr>
          <a:xfrm>
            <a:off x="46544" y="804798"/>
            <a:ext cx="581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chemeClr val="tx2"/>
              </a:buClr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Отделение, учет и утилизация газа.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Отделение, учет и испарение подтоварной воды. </a:t>
            </a:r>
            <a:b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Автоматизированный учет и налив нефти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56853" y="1416403"/>
            <a:ext cx="3963562" cy="3222425"/>
            <a:chOff x="141947" y="1615321"/>
            <a:chExt cx="3963562" cy="32224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946FE6-8F0A-4C89-892D-D9E036C653FA}"/>
                </a:ext>
              </a:extLst>
            </p:cNvPr>
            <p:cNvSpPr txBox="1"/>
            <p:nvPr/>
          </p:nvSpPr>
          <p:spPr>
            <a:xfrm>
              <a:off x="141947" y="1615321"/>
              <a:ext cx="3963562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300"/>
                </a:spcAft>
              </a:pPr>
              <a:r>
                <a:rPr lang="ru-RU" sz="1200" b="1" dirty="0">
                  <a:solidFill>
                    <a:srgbClr val="2CA6D2"/>
                  </a:solidFill>
                  <a:cs typeface="Arial" panose="020B0604020202020204" pitchFamily="34" charset="0"/>
                </a:rPr>
                <a:t>Состав оборудования: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Сепаратор НГС 12 м</a:t>
              </a:r>
              <a:r>
                <a:rPr lang="ru-RU" sz="1200" baseline="300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3</a:t>
              </a:r>
              <a:endPara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Сепаратор НГСВ 40 м</a:t>
              </a:r>
              <a:r>
                <a:rPr lang="ru-RU" sz="1200" baseline="300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3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Блок нагрева нефти 0,6 МВт или теплогенератор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Накопительные емкости 40 м</a:t>
              </a:r>
              <a:r>
                <a:rPr lang="ru-RU" sz="1200" baseline="300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3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Блок налива с системой учета нефти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Факельное хозяйство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Комплект межблочных соединений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Операторная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endParaRPr lang="ru-RU" sz="12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41947" y="3799000"/>
              <a:ext cx="3963562" cy="1038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300"/>
                </a:spcAft>
                <a:buClr>
                  <a:schemeClr val="tx2"/>
                </a:buClr>
              </a:pPr>
              <a:r>
                <a:rPr lang="ru-RU" sz="1200" b="1" dirty="0">
                  <a:solidFill>
                    <a:srgbClr val="2CA6D2"/>
                  </a:solidFill>
                  <a:cs typeface="Arial" panose="020B0604020202020204" pitchFamily="34" charset="0"/>
                </a:rPr>
                <a:t>Опциональное оборудование: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Дренажная емкость с насосами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Дополнительные накопительные емкости</a:t>
              </a:r>
            </a:p>
            <a:p>
              <a:pPr marL="171450" indent="-171450">
                <a:spcAft>
                  <a:spcPts val="3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Дизельная электростанция 200 КВт</a:t>
              </a:r>
            </a:p>
          </p:txBody>
        </p:sp>
      </p:grp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F9970E84-3578-0765-6B42-50C792F7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39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7DD02-BB36-4544-AEE4-64309D852D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9"/>
          <a:stretch/>
        </p:blipFill>
        <p:spPr>
          <a:xfrm>
            <a:off x="2915816" y="897140"/>
            <a:ext cx="5882290" cy="3819554"/>
          </a:xfrm>
          <a:prstGeom prst="rect">
            <a:avLst/>
          </a:prstGeom>
        </p:spPr>
      </p:pic>
      <p:sp>
        <p:nvSpPr>
          <p:cNvPr id="4" name="Овал 3">
            <a:hlinkClick r:id="rId3" action="ppaction://hlinksldjump"/>
            <a:extLst>
              <a:ext uri="{FF2B5EF4-FFF2-40B4-BE49-F238E27FC236}">
                <a16:creationId xmlns:a16="http://schemas.microsoft.com/office/drawing/2014/main" id="{7A7F8DD7-EB6A-430E-9A7D-CD7A7C52DB63}"/>
              </a:ext>
            </a:extLst>
          </p:cNvPr>
          <p:cNvSpPr/>
          <p:nvPr/>
        </p:nvSpPr>
        <p:spPr>
          <a:xfrm>
            <a:off x="4975898" y="2293099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Овал 7">
            <a:hlinkClick r:id="rId4" action="ppaction://hlinksldjump"/>
            <a:extLst>
              <a:ext uri="{FF2B5EF4-FFF2-40B4-BE49-F238E27FC236}">
                <a16:creationId xmlns:a16="http://schemas.microsoft.com/office/drawing/2014/main" id="{82F074FA-AE46-4368-A867-2B77EAE32474}"/>
              </a:ext>
            </a:extLst>
          </p:cNvPr>
          <p:cNvSpPr/>
          <p:nvPr/>
        </p:nvSpPr>
        <p:spPr>
          <a:xfrm>
            <a:off x="6553200" y="2293910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A6C810-53E5-4A0E-ACFB-B8804182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57" y="4530"/>
            <a:ext cx="8621309" cy="57606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/>
            </a:r>
            <a:b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ru-RU" sz="2000" b="1" cap="small" dirty="0">
                <a:solidFill>
                  <a:schemeClr val="bg1"/>
                </a:solidFill>
                <a:ea typeface="+mn-ea"/>
                <a:cs typeface="+mn-cs"/>
              </a:rPr>
              <a:t>ПТУ-1500/3000/6000</a:t>
            </a:r>
            <a:r>
              <a:rPr lang="ru-RU" sz="2000" b="1" spc="-150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sz="2000" b="1" spc="-150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Овал 13">
            <a:hlinkClick r:id="rId5" action="ppaction://hlinksldjump"/>
            <a:extLst>
              <a:ext uri="{FF2B5EF4-FFF2-40B4-BE49-F238E27FC236}">
                <a16:creationId xmlns:a16="http://schemas.microsoft.com/office/drawing/2014/main" id="{2972B486-66E8-4F47-91CD-439A92EAA965}"/>
              </a:ext>
            </a:extLst>
          </p:cNvPr>
          <p:cNvSpPr/>
          <p:nvPr/>
        </p:nvSpPr>
        <p:spPr>
          <a:xfrm>
            <a:off x="3491880" y="1016589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" name="Овал 14">
            <a:hlinkClick r:id="rId6" action="ppaction://hlinksldjump"/>
            <a:extLst>
              <a:ext uri="{FF2B5EF4-FFF2-40B4-BE49-F238E27FC236}">
                <a16:creationId xmlns:a16="http://schemas.microsoft.com/office/drawing/2014/main" id="{331A5AF3-0D6A-4A8A-A8F2-C0650B5ECEE3}"/>
              </a:ext>
            </a:extLst>
          </p:cNvPr>
          <p:cNvSpPr/>
          <p:nvPr/>
        </p:nvSpPr>
        <p:spPr>
          <a:xfrm>
            <a:off x="3830645" y="2293910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Овал 18">
            <a:hlinkClick r:id="rId7" action="ppaction://hlinksldjump"/>
            <a:extLst>
              <a:ext uri="{FF2B5EF4-FFF2-40B4-BE49-F238E27FC236}">
                <a16:creationId xmlns:a16="http://schemas.microsoft.com/office/drawing/2014/main" id="{83C67EB8-2F4F-4491-AA33-5562D6B41C04}"/>
              </a:ext>
            </a:extLst>
          </p:cNvPr>
          <p:cNvSpPr/>
          <p:nvPr/>
        </p:nvSpPr>
        <p:spPr>
          <a:xfrm>
            <a:off x="6445188" y="4050178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Овал 19">
            <a:hlinkClick r:id="rId8" action="ppaction://hlinksldjump"/>
            <a:extLst>
              <a:ext uri="{FF2B5EF4-FFF2-40B4-BE49-F238E27FC236}">
                <a16:creationId xmlns:a16="http://schemas.microsoft.com/office/drawing/2014/main" id="{D039E82C-B29C-4BAB-92CE-6E7192DFC59B}"/>
              </a:ext>
            </a:extLst>
          </p:cNvPr>
          <p:cNvSpPr/>
          <p:nvPr/>
        </p:nvSpPr>
        <p:spPr>
          <a:xfrm>
            <a:off x="3922399" y="4043723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1" name="Овал 20">
            <a:hlinkClick r:id="rId9" action="ppaction://hlinksldjump"/>
            <a:extLst>
              <a:ext uri="{FF2B5EF4-FFF2-40B4-BE49-F238E27FC236}">
                <a16:creationId xmlns:a16="http://schemas.microsoft.com/office/drawing/2014/main" id="{FE58F56A-4068-4382-9470-D3387133613C}"/>
              </a:ext>
            </a:extLst>
          </p:cNvPr>
          <p:cNvSpPr/>
          <p:nvPr/>
        </p:nvSpPr>
        <p:spPr>
          <a:xfrm>
            <a:off x="7308304" y="3303707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Овал 21">
            <a:hlinkClick r:id="rId10" action="ppaction://hlinksldjump"/>
            <a:extLst>
              <a:ext uri="{FF2B5EF4-FFF2-40B4-BE49-F238E27FC236}">
                <a16:creationId xmlns:a16="http://schemas.microsoft.com/office/drawing/2014/main" id="{3035FA80-E5BC-4D92-B7FE-1F4D9D1B204D}"/>
              </a:ext>
            </a:extLst>
          </p:cNvPr>
          <p:cNvSpPr/>
          <p:nvPr/>
        </p:nvSpPr>
        <p:spPr>
          <a:xfrm>
            <a:off x="3398364" y="2698905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Овал 23">
            <a:hlinkClick r:id="rId11" action="ppaction://hlinksldjump"/>
            <a:extLst>
              <a:ext uri="{FF2B5EF4-FFF2-40B4-BE49-F238E27FC236}">
                <a16:creationId xmlns:a16="http://schemas.microsoft.com/office/drawing/2014/main" id="{95473C2C-08D5-4C2B-9F6F-817D881C119A}"/>
              </a:ext>
            </a:extLst>
          </p:cNvPr>
          <p:cNvSpPr/>
          <p:nvPr/>
        </p:nvSpPr>
        <p:spPr>
          <a:xfrm>
            <a:off x="8258188" y="4043723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9048" y="862701"/>
            <a:ext cx="2288070" cy="3160545"/>
            <a:chOff x="261214" y="1000440"/>
            <a:chExt cx="2288070" cy="3160545"/>
          </a:xfrm>
        </p:grpSpPr>
        <p:sp>
          <p:nvSpPr>
            <p:cNvPr id="25" name="Овал 24">
              <a:hlinkClick r:id="rId3" action="ppaction://hlinksldjump"/>
              <a:extLst>
                <a:ext uri="{FF2B5EF4-FFF2-40B4-BE49-F238E27FC236}">
                  <a16:creationId xmlns:a16="http://schemas.microsoft.com/office/drawing/2014/main" id="{E19B7F4B-1217-4C8A-AF1A-4464A9DB506F}"/>
                </a:ext>
              </a:extLst>
            </p:cNvPr>
            <p:cNvSpPr/>
            <p:nvPr/>
          </p:nvSpPr>
          <p:spPr>
            <a:xfrm>
              <a:off x="261214" y="1063410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E5804B-EFD7-4D9B-829C-881BF40C0741}"/>
                </a:ext>
              </a:extLst>
            </p:cNvPr>
            <p:cNvSpPr txBox="1"/>
            <p:nvPr/>
          </p:nvSpPr>
          <p:spPr>
            <a:xfrm>
              <a:off x="510232" y="1000440"/>
              <a:ext cx="2039052" cy="316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Технологические блоки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Нагрев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Хранение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Налив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Транспорт и учет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Газовое хозяйство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Утилизация газа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АСУ ТП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Энергоцентр</a:t>
              </a:r>
            </a:p>
            <a:p>
              <a:pPr marL="171450" indent="-171450">
                <a:lnSpc>
                  <a:spcPct val="130000"/>
                </a:lnSpc>
                <a:spcAft>
                  <a:spcPts val="600"/>
                </a:spcAft>
                <a:buFontTx/>
                <a:buChar char="-"/>
              </a:pPr>
              <a:r>
                <a:rPr lang="ru-RU" sz="1200" dirty="0">
                  <a:solidFill>
                    <a:schemeClr val="tx1">
                      <a:lumMod val="50000"/>
                    </a:schemeClr>
                  </a:solidFill>
                </a:rPr>
                <a:t>Инженерные сети</a:t>
              </a:r>
            </a:p>
          </p:txBody>
        </p:sp>
        <p:sp>
          <p:nvSpPr>
            <p:cNvPr id="26" name="Овал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B18D6D8B-058E-4604-A5FF-D82167FE0C23}"/>
                </a:ext>
              </a:extLst>
            </p:cNvPr>
            <p:cNvSpPr/>
            <p:nvPr/>
          </p:nvSpPr>
          <p:spPr>
            <a:xfrm>
              <a:off x="261214" y="1378264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7" name="Овал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BEAFC165-FCB3-4F55-A20F-7BECD97816FC}"/>
                </a:ext>
              </a:extLst>
            </p:cNvPr>
            <p:cNvSpPr/>
            <p:nvPr/>
          </p:nvSpPr>
          <p:spPr>
            <a:xfrm>
              <a:off x="261214" y="1693118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8" name="Овал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CDD8D6F9-CBA3-46A1-A3E9-0A71D79EA81E}"/>
                </a:ext>
              </a:extLst>
            </p:cNvPr>
            <p:cNvSpPr/>
            <p:nvPr/>
          </p:nvSpPr>
          <p:spPr>
            <a:xfrm>
              <a:off x="261214" y="2007972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9" name="Овал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E26048BB-6812-4FBB-A9B9-8FBBC97BBCEE}"/>
                </a:ext>
              </a:extLst>
            </p:cNvPr>
            <p:cNvSpPr/>
            <p:nvPr/>
          </p:nvSpPr>
          <p:spPr>
            <a:xfrm>
              <a:off x="261214" y="2322826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30" name="Овал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AF331334-B732-4754-AAAE-FB6C3B5ECD51}"/>
                </a:ext>
              </a:extLst>
            </p:cNvPr>
            <p:cNvSpPr/>
            <p:nvPr/>
          </p:nvSpPr>
          <p:spPr>
            <a:xfrm>
              <a:off x="261214" y="2637680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31" name="Овал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FEC26B5C-E5A4-4EF2-B45C-00506224B3FB}"/>
                </a:ext>
              </a:extLst>
            </p:cNvPr>
            <p:cNvSpPr/>
            <p:nvPr/>
          </p:nvSpPr>
          <p:spPr>
            <a:xfrm>
              <a:off x="261214" y="2952534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2" name="Овал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7BCA9-3F45-485A-A707-2703EF64C884}"/>
                </a:ext>
              </a:extLst>
            </p:cNvPr>
            <p:cNvSpPr/>
            <p:nvPr/>
          </p:nvSpPr>
          <p:spPr>
            <a:xfrm>
              <a:off x="261214" y="3267388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33" name="Овал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DB733028-E527-42D9-B476-3FE3268078FF}"/>
                </a:ext>
              </a:extLst>
            </p:cNvPr>
            <p:cNvSpPr/>
            <p:nvPr/>
          </p:nvSpPr>
          <p:spPr>
            <a:xfrm>
              <a:off x="261214" y="3582242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35" name="Овал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76B8825B-588B-4F49-8A11-A08272C3194C}"/>
                </a:ext>
              </a:extLst>
            </p:cNvPr>
            <p:cNvSpPr/>
            <p:nvPr/>
          </p:nvSpPr>
          <p:spPr>
            <a:xfrm>
              <a:off x="261214" y="3897093"/>
              <a:ext cx="216024" cy="21602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sp>
        <p:nvSpPr>
          <p:cNvPr id="37" name="Овал 36">
            <a:hlinkClick r:id="rId12" action="ppaction://hlinksldjump"/>
            <a:extLst>
              <a:ext uri="{FF2B5EF4-FFF2-40B4-BE49-F238E27FC236}">
                <a16:creationId xmlns:a16="http://schemas.microsoft.com/office/drawing/2014/main" id="{69E9BFC5-ED7B-430E-9316-5F0513E94694}"/>
              </a:ext>
            </a:extLst>
          </p:cNvPr>
          <p:cNvSpPr/>
          <p:nvPr/>
        </p:nvSpPr>
        <p:spPr>
          <a:xfrm>
            <a:off x="6445188" y="3302263"/>
            <a:ext cx="216024" cy="216024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0154DAC7-C150-48E9-FC95-65C3662E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18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7892" y="587447"/>
            <a:ext cx="45241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1200" b="1" dirty="0">
              <a:cs typeface="Arial" panose="020B0604020202020204" pitchFamily="34" charset="0"/>
            </a:endParaRP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Отделение газа и пластовой воды от нефти, получение товарной нефти (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-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III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группа по гост)</a:t>
            </a: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endParaRPr lang="ru-RU" sz="400" b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08000">
              <a:spcAft>
                <a:spcPts val="300"/>
              </a:spcAft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</a:rPr>
              <a:t>Внутренние устройства аппаратов имеют возможность настройки под определенный проект благодаря универсальным закладным на обечайках и унифицированным узлам подключения. 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Расположение входных и выходных штуцеров выполнено с учетом взаимного расположения арматурных и емкостных модулей и их подключения к внутриплощадочным сетям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Система управления устанавливается непосредственно на блоке с целью исключения большого количества кабельных линий</a:t>
            </a:r>
          </a:p>
          <a:p>
            <a:pPr marL="108000">
              <a:spcAft>
                <a:spcPts val="300"/>
              </a:spcAft>
            </a:pPr>
            <a:endParaRPr lang="ru-RU" sz="1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   Состав блока: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Емкостной модуль в интегрированном каркасе (1)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Арматурный модуль в интегрированном каркасе - узлы регулирования давления газа, уровней нефти и воды (2)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КИП (3)</a:t>
            </a:r>
          </a:p>
          <a:p>
            <a:pPr marL="279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Шкафы систем электроснабжения и АСУ ТП (4)</a:t>
            </a:r>
          </a:p>
          <a:p>
            <a:pPr marL="108000">
              <a:spcAft>
                <a:spcPts val="300"/>
              </a:spcAft>
            </a:pPr>
            <a:endParaRPr lang="ru-RU" sz="10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4653298-4526-4C54-BCC8-D332EBB91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929847"/>
              </p:ext>
            </p:extLst>
          </p:nvPr>
        </p:nvGraphicFramePr>
        <p:xfrm>
          <a:off x="4708172" y="3635796"/>
          <a:ext cx="4264161" cy="1104087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2495018">
                  <a:extLst>
                    <a:ext uri="{9D8B030D-6E8A-4147-A177-3AD203B41FA5}">
                      <a16:colId xmlns:a16="http://schemas.microsoft.com/office/drawing/2014/main" val="3571820342"/>
                    </a:ext>
                  </a:extLst>
                </a:gridCol>
                <a:gridCol w="1769143">
                  <a:extLst>
                    <a:ext uri="{9D8B030D-6E8A-4147-A177-3AD203B41FA5}">
                      <a16:colId xmlns:a16="http://schemas.microsoft.com/office/drawing/2014/main" val="3723118181"/>
                    </a:ext>
                  </a:extLst>
                </a:gridCol>
              </a:tblGrid>
              <a:tr h="204961"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Давление расчетное, МПа</a:t>
                      </a:r>
                      <a:endParaRPr lang="ru-RU" sz="10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1,6   2,5   4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2022861915"/>
                  </a:ext>
                </a:extLst>
              </a:tr>
              <a:tr h="204961"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Вместимость аппарата, м</a:t>
                      </a:r>
                      <a:r>
                        <a:rPr lang="ru-RU" sz="1000" b="0" baseline="30000" dirty="0">
                          <a:effectLst/>
                        </a:rPr>
                        <a:t>3</a:t>
                      </a:r>
                      <a:endParaRPr lang="ru-RU" sz="1000" b="0" baseline="30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12,5   25   40   50   80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3651588339"/>
                  </a:ext>
                </a:extLst>
              </a:tr>
              <a:tr h="204961"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Масса, т</a:t>
                      </a:r>
                      <a:endParaRPr lang="ru-RU" sz="10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до 25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2802676563"/>
                  </a:ext>
                </a:extLst>
              </a:tr>
              <a:tr h="398120">
                <a:tc>
                  <a:txBody>
                    <a:bodyPr/>
                    <a:lstStyle/>
                    <a:p>
                      <a:pPr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Габаритные размеры блоков </a:t>
                      </a:r>
                      <a:r>
                        <a:rPr lang="ru-RU" sz="1000" b="0" dirty="0" err="1">
                          <a:effectLst/>
                        </a:rPr>
                        <a:t>ШхВхД</a:t>
                      </a:r>
                      <a:r>
                        <a:rPr lang="ru-RU" sz="1000" b="0" dirty="0">
                          <a:effectLst/>
                        </a:rPr>
                        <a:t>, м</a:t>
                      </a:r>
                      <a:endParaRPr lang="ru-RU" sz="10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effectLst/>
                        </a:rPr>
                        <a:t>2,4х2,6х12 (40 </a:t>
                      </a:r>
                      <a:r>
                        <a:rPr lang="en-US" sz="1000" kern="1200" dirty="0">
                          <a:effectLst/>
                        </a:rPr>
                        <a:t>ft</a:t>
                      </a:r>
                      <a:r>
                        <a:rPr lang="ru-RU" sz="1000" kern="1200" dirty="0">
                          <a:effectLst/>
                        </a:rPr>
                        <a:t>)</a:t>
                      </a:r>
                      <a:br>
                        <a:rPr lang="ru-RU" sz="1000" kern="1200" dirty="0">
                          <a:effectLst/>
                        </a:rPr>
                      </a:br>
                      <a:r>
                        <a:rPr lang="ru-RU" sz="1000" kern="1200" dirty="0">
                          <a:effectLst/>
                        </a:rPr>
                        <a:t>2,4х2,6х6 (20 </a:t>
                      </a:r>
                      <a:r>
                        <a:rPr lang="en-US" sz="1000" kern="1200" dirty="0">
                          <a:effectLst/>
                        </a:rPr>
                        <a:t>ft</a:t>
                      </a:r>
                      <a:r>
                        <a:rPr lang="ru-RU" sz="1000" kern="1200" dirty="0">
                          <a:effectLst/>
                        </a:rPr>
                        <a:t>)</a:t>
                      </a:r>
                      <a:br>
                        <a:rPr lang="ru-RU" sz="1000" kern="1200" dirty="0">
                          <a:effectLst/>
                        </a:rPr>
                      </a:br>
                      <a:r>
                        <a:rPr lang="ru-RU" sz="1000" dirty="0"/>
                        <a:t>3х3,6х15 («габарит»)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1017647414"/>
                  </a:ext>
                </a:extLst>
              </a:tr>
            </a:tbl>
          </a:graphicData>
        </a:graphic>
      </p:graphicFrame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FB3C8BB-BF92-45F0-A5D7-7DCD1737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60" y="101038"/>
            <a:ext cx="8315218" cy="517309"/>
          </a:xfrm>
        </p:spPr>
        <p:txBody>
          <a:bodyPr>
            <a:normAutofit/>
          </a:bodyPr>
          <a:lstStyle/>
          <a:p>
            <a:pPr algn="l"/>
            <a:r>
              <a:rPr lang="ru-RU" sz="1800" b="1" cap="small" dirty="0">
                <a:solidFill>
                  <a:schemeClr val="bg1"/>
                </a:solidFill>
                <a:ea typeface="+mn-ea"/>
                <a:cs typeface="+mn-cs"/>
              </a:rPr>
              <a:t>1. ТЕХНОЛОГИЧЕСКИЕ БЛОКИ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788025" y="846980"/>
            <a:ext cx="4104456" cy="2628469"/>
            <a:chOff x="4301860" y="712795"/>
            <a:chExt cx="4649721" cy="275923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F27920B-FA81-4137-8122-CBD082E70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4301860" y="712795"/>
              <a:ext cx="4649721" cy="27592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D38076A-53F0-489F-BB62-A63CCC270E9C}"/>
                </a:ext>
              </a:extLst>
            </p:cNvPr>
            <p:cNvSpPr/>
            <p:nvPr/>
          </p:nvSpPr>
          <p:spPr>
            <a:xfrm>
              <a:off x="4734508" y="2096005"/>
              <a:ext cx="144016" cy="144016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12DD9C5-EF88-4D01-A04E-17A85046DAE3}"/>
                </a:ext>
              </a:extLst>
            </p:cNvPr>
            <p:cNvSpPr/>
            <p:nvPr/>
          </p:nvSpPr>
          <p:spPr>
            <a:xfrm>
              <a:off x="5597325" y="2636927"/>
              <a:ext cx="144016" cy="144016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FE4CEBC-840A-495B-BEEC-660E035BB347}"/>
                </a:ext>
              </a:extLst>
            </p:cNvPr>
            <p:cNvSpPr/>
            <p:nvPr/>
          </p:nvSpPr>
          <p:spPr>
            <a:xfrm>
              <a:off x="4495330" y="1871443"/>
              <a:ext cx="144016" cy="144016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362D6D46-2086-48B7-96C9-20CA92A4568F}"/>
                </a:ext>
              </a:extLst>
            </p:cNvPr>
            <p:cNvSpPr/>
            <p:nvPr/>
          </p:nvSpPr>
          <p:spPr>
            <a:xfrm>
              <a:off x="6029908" y="2874764"/>
              <a:ext cx="144016" cy="144016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010BB52-8E0D-4A4A-A0D3-670D3B14A949}"/>
                </a:ext>
              </a:extLst>
            </p:cNvPr>
            <p:cNvSpPr/>
            <p:nvPr/>
          </p:nvSpPr>
          <p:spPr>
            <a:xfrm>
              <a:off x="5167091" y="2092411"/>
              <a:ext cx="144016" cy="144016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DC0C5881-AB0E-4E16-FF85-1E56174C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10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0326" y="805458"/>
            <a:ext cx="452003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CA6D2"/>
              </a:buClr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Нагрев продукции скважин</a:t>
            </a:r>
            <a:endParaRPr lang="en-US" sz="1200" b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Clr>
                <a:srgbClr val="2CA6D2"/>
              </a:buClr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Преимущества и особенности:</a:t>
            </a:r>
            <a:endParaRPr lang="ru-RU" sz="1200" dirty="0">
              <a:cs typeface="Arial" panose="020B0604020202020204" pitchFamily="34" charset="0"/>
            </a:endParaRPr>
          </a:p>
          <a:p>
            <a:pPr marL="179388" indent="-1714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Все основные узлы блока расположены в габаритах одного контейнера 40 </a:t>
            </a:r>
            <a:r>
              <a:rPr lang="en-US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ft</a:t>
            </a: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и не требуют существенной досборки на месте, в отличие от традиционных путевых подогревателей типа ПП, ППН, ПНПТ и др.</a:t>
            </a:r>
          </a:p>
          <a:p>
            <a:pPr marL="179388" indent="-1714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Возможность циркуляции промежуточного теплоносителя для внутреннего обогрева емкостного оборудования других блоков</a:t>
            </a:r>
          </a:p>
          <a:p>
            <a:pPr marL="179388" indent="-1714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Многотопливная горелка газ/нефть/дизтопливо </a:t>
            </a:r>
            <a:endParaRPr lang="en-US" sz="1100" dirty="0"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ru-RU" sz="1200" b="1" dirty="0">
                <a:solidFill>
                  <a:srgbClr val="2CA6D2"/>
                </a:solidFill>
                <a:cs typeface="Arial" panose="020B0604020202020204" pitchFamily="34" charset="0"/>
              </a:rPr>
              <a:t>Состав блока: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Корпус печи с змеевиком (1)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Двухходовая топка и дымовая труба(2)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Блок-укрытие (3)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Модуль отсечной арматуры (4)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Многотопливная горелка с выносным вентилятором (5)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Узел редуцирования и замера топливного газа (6)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Модуль хранения жидкого топлива (7)</a:t>
            </a:r>
          </a:p>
          <a:p>
            <a:pPr marL="179388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Шкафы систем электроснабжения и АСУ ТП (8)</a:t>
            </a:r>
          </a:p>
          <a:p>
            <a:pPr marL="279450" indent="-171450">
              <a:spcAft>
                <a:spcPts val="300"/>
              </a:spcAft>
              <a:buClr>
                <a:srgbClr val="2CA6D2"/>
              </a:buClr>
              <a:buFont typeface="Arial" panose="020B0604020202020204" pitchFamily="34" charset="0"/>
              <a:buChar char="●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4653298-4526-4C54-BCC8-D332EBB91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670915"/>
              </p:ext>
            </p:extLst>
          </p:nvPr>
        </p:nvGraphicFramePr>
        <p:xfrm>
          <a:off x="4958387" y="3953454"/>
          <a:ext cx="3883111" cy="7376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{5FD0F851-EC5A-4D38-B0AD-8093EC10F338}</a:tableStyleId>
              </a:tblPr>
              <a:tblGrid>
                <a:gridCol w="2709957">
                  <a:extLst>
                    <a:ext uri="{9D8B030D-6E8A-4147-A177-3AD203B41FA5}">
                      <a16:colId xmlns:a16="http://schemas.microsoft.com/office/drawing/2014/main" val="3571820342"/>
                    </a:ext>
                  </a:extLst>
                </a:gridCol>
                <a:gridCol w="1173154">
                  <a:extLst>
                    <a:ext uri="{9D8B030D-6E8A-4147-A177-3AD203B41FA5}">
                      <a16:colId xmlns:a16="http://schemas.microsoft.com/office/drawing/2014/main" val="3723118181"/>
                    </a:ext>
                  </a:extLst>
                </a:gridCol>
              </a:tblGrid>
              <a:tr h="23517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Полезная тепловая мощность, МВт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1,2 - 2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4171747501"/>
                  </a:ext>
                </a:extLst>
              </a:tr>
              <a:tr h="251248">
                <a:tc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Масса, т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25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2802676563"/>
                  </a:ext>
                </a:extLst>
              </a:tr>
              <a:tr h="251248">
                <a:tc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Габаритный размеры блока </a:t>
                      </a:r>
                      <a:r>
                        <a:rPr lang="ru-RU" sz="1000" b="0" dirty="0" err="1">
                          <a:effectLst/>
                        </a:rPr>
                        <a:t>ШхВхД</a:t>
                      </a:r>
                      <a:r>
                        <a:rPr lang="ru-RU" sz="1000" b="0" dirty="0">
                          <a:effectLst/>
                        </a:rPr>
                        <a:t>, м</a:t>
                      </a:r>
                      <a:endParaRPr lang="ru-RU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0" marR="67310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200" dirty="0">
                          <a:effectLst/>
                        </a:rPr>
                        <a:t>2,4х2,6х12 (40 </a:t>
                      </a:r>
                      <a:r>
                        <a:rPr lang="en-US" sz="1000" b="0" kern="1200" dirty="0">
                          <a:effectLst/>
                        </a:rPr>
                        <a:t>ft</a:t>
                      </a:r>
                      <a:r>
                        <a:rPr lang="ru-RU" sz="1000" b="0" kern="1200" dirty="0">
                          <a:effectLst/>
                        </a:rPr>
                        <a:t>)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259" marR="67259" marT="0" marB="0" anchor="ctr"/>
                </a:tc>
                <a:extLst>
                  <a:ext uri="{0D108BD9-81ED-4DB2-BD59-A6C34878D82A}">
                    <a16:rowId xmlns:a16="http://schemas.microsoft.com/office/drawing/2014/main" val="101764741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8EEA30-B398-43B6-82B6-5351584DB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388" y="849396"/>
            <a:ext cx="3883111" cy="294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91737610-AE3E-4F47-8E95-0E8552D2113C}"/>
              </a:ext>
            </a:extLst>
          </p:cNvPr>
          <p:cNvSpPr/>
          <p:nvPr/>
        </p:nvSpPr>
        <p:spPr>
          <a:xfrm>
            <a:off x="7700869" y="2118790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882F9A-E56A-4F32-85A6-E46B0629D6D9}"/>
              </a:ext>
            </a:extLst>
          </p:cNvPr>
          <p:cNvSpPr/>
          <p:nvPr/>
        </p:nvSpPr>
        <p:spPr>
          <a:xfrm>
            <a:off x="7398152" y="2868863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EF1015E-3DCD-4E54-A606-4D25BD5AE193}"/>
              </a:ext>
            </a:extLst>
          </p:cNvPr>
          <p:cNvSpPr/>
          <p:nvPr/>
        </p:nvSpPr>
        <p:spPr>
          <a:xfrm>
            <a:off x="8128742" y="2503080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B1EBF1B-6BF2-4A90-A3B7-4B05980069F2}"/>
              </a:ext>
            </a:extLst>
          </p:cNvPr>
          <p:cNvSpPr/>
          <p:nvPr/>
        </p:nvSpPr>
        <p:spPr>
          <a:xfrm>
            <a:off x="7767546" y="3219822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67E6BF3-AC71-463E-A9C0-A9813C352C2D}"/>
              </a:ext>
            </a:extLst>
          </p:cNvPr>
          <p:cNvSpPr/>
          <p:nvPr/>
        </p:nvSpPr>
        <p:spPr>
          <a:xfrm>
            <a:off x="6899944" y="2639336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125AD9F-8A85-4F32-AA25-FC938D80B29A}"/>
              </a:ext>
            </a:extLst>
          </p:cNvPr>
          <p:cNvSpPr/>
          <p:nvPr/>
        </p:nvSpPr>
        <p:spPr>
          <a:xfrm>
            <a:off x="8272758" y="2868863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C3A31C3-8B11-47C2-B59A-0F3417F62201}"/>
              </a:ext>
            </a:extLst>
          </p:cNvPr>
          <p:cNvSpPr/>
          <p:nvPr/>
        </p:nvSpPr>
        <p:spPr>
          <a:xfrm>
            <a:off x="8132917" y="2118790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231CF11B-BE6F-4FCD-BB1D-990EB9DD5244}"/>
              </a:ext>
            </a:extLst>
          </p:cNvPr>
          <p:cNvSpPr txBox="1">
            <a:spLocks/>
          </p:cNvSpPr>
          <p:nvPr/>
        </p:nvSpPr>
        <p:spPr>
          <a:xfrm>
            <a:off x="157526" y="-144392"/>
            <a:ext cx="831521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cap="sm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</a:t>
            </a:r>
            <a:r>
              <a:rPr lang="ru-RU" sz="1800" b="1" cap="sm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НАГРЕВ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0AA150B-96FA-4234-82ED-08987135FEFA}"/>
              </a:ext>
            </a:extLst>
          </p:cNvPr>
          <p:cNvSpPr/>
          <p:nvPr/>
        </p:nvSpPr>
        <p:spPr>
          <a:xfrm>
            <a:off x="5706050" y="2358319"/>
            <a:ext cx="144016" cy="144016"/>
          </a:xfrm>
          <a:prstGeom prst="ellipse">
            <a:avLst/>
          </a:prstGeom>
          <a:solidFill>
            <a:srgbClr val="0070C0"/>
          </a:solidFill>
          <a:ln w="31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57ACAFDC-9C9E-988A-75BC-EF5EEA90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62500"/>
            <a:ext cx="261392" cy="273844"/>
          </a:xfrm>
        </p:spPr>
        <p:txBody>
          <a:bodyPr/>
          <a:lstStyle/>
          <a:p>
            <a:fld id="{FDDC5845-9AB1-4C45-92B1-14BDCFD1D44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4472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415860"/>
      </a:dk1>
      <a:lt1>
        <a:sysClr val="window" lastClr="FFFFFF"/>
      </a:lt1>
      <a:dk2>
        <a:srgbClr val="0079AC"/>
      </a:dk2>
      <a:lt2>
        <a:srgbClr val="E7E9EB"/>
      </a:lt2>
      <a:accent1>
        <a:srgbClr val="29BCE4"/>
      </a:accent1>
      <a:accent2>
        <a:srgbClr val="00B0F0"/>
      </a:accent2>
      <a:accent3>
        <a:srgbClr val="FFFFFF"/>
      </a:accent3>
      <a:accent4>
        <a:srgbClr val="29BCE4"/>
      </a:accent4>
      <a:accent5>
        <a:srgbClr val="0079AC"/>
      </a:accent5>
      <a:accent6>
        <a:srgbClr val="29BCE4"/>
      </a:accent6>
      <a:hlink>
        <a:srgbClr val="0079AC"/>
      </a:hlink>
      <a:folHlink>
        <a:srgbClr val="0079AC"/>
      </a:folHlink>
    </a:clrScheme>
    <a:fontScheme name="Другая 1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1388</Words>
  <Application>Microsoft Office PowerPoint</Application>
  <PresentationFormat>Экран (16:9)</PresentationFormat>
  <Paragraphs>393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Tahoma</vt:lpstr>
      <vt:lpstr>Wingdings</vt:lpstr>
      <vt:lpstr>Тема Office</vt:lpstr>
      <vt:lpstr>ПЕРЕДВИЖНЫЕ ТЕХНОЛОГИЧЕСКИЕ УСТАНОВКИ ДЛЯ МОБИЛЬНОГО ОБУСТРОЙСТВА МЕСТОРОЖДЕНИЙ   Типовые проекты с готовыми компоновочными решениями </vt:lpstr>
      <vt:lpstr>ПЕРЕДВИЖНЫЕ ТЕХНОЛОГИЧЕСКИЕ УСТАНОВКИ (ПТУ)  </vt:lpstr>
      <vt:lpstr>КОМПЛЕКТАЦИИ ПЕРЕДВИЖНЫХ ТЕХНОЛОГИЧЕСКИХ УСТАНОВОК</vt:lpstr>
      <vt:lpstr>Презентация PowerPoint</vt:lpstr>
      <vt:lpstr>ПТУ-500 </vt:lpstr>
      <vt:lpstr>ПТУ-1000</vt:lpstr>
      <vt:lpstr> ПТУ-1500/3000/6000 </vt:lpstr>
      <vt:lpstr>1. ТЕХНОЛОГИЧЕСКИЕ БЛОКИ</vt:lpstr>
      <vt:lpstr>Презентация PowerPoint</vt:lpstr>
      <vt:lpstr>3. ХРАНЕНИЕ</vt:lpstr>
      <vt:lpstr>4. НАЛИВ</vt:lpstr>
      <vt:lpstr>5. ТРАНСПОРТ И УЧЕТ</vt:lpstr>
      <vt:lpstr>6. ГАЗОВОЕ ХОЗЯЙСТВО</vt:lpstr>
      <vt:lpstr>7. УТИЛИЗАЦИЯ</vt:lpstr>
      <vt:lpstr>8. СИСТЕМА АСУ ТП</vt:lpstr>
      <vt:lpstr>9.  ЭНЕРГОЦЕНТР</vt:lpstr>
      <vt:lpstr>10.  ИНЖЕНЕРНЫЕ СЕТИ</vt:lpstr>
      <vt:lpstr>ПЕРЕДВИЖНАЯ УСТАНОВКА ПОДГОТОВКИ И ЗАКАЧКИ ВОДЫ В ПЛАСТ</vt:lpstr>
      <vt:lpstr>ПЕРЕДВИЖНАЯ УСТАНОВКА ДЛЯ ОТРАБОТКИ ТЕХНОЛОГИИ ПОДГОТОВКИ ГАЗА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2023-01-13T03:11:45Z</dcterms:created>
  <dcterms:modified xsi:type="dcterms:W3CDTF">2023-11-09T05:29:58Z</dcterms:modified>
</cp:coreProperties>
</file>